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9"/>
  </p:notesMasterIdLst>
  <p:handoutMasterIdLst>
    <p:handoutMasterId r:id="rId10"/>
  </p:handoutMasterIdLst>
  <p:sldIdLst>
    <p:sldId id="313" r:id="rId2"/>
    <p:sldId id="307" r:id="rId3"/>
    <p:sldId id="322" r:id="rId4"/>
    <p:sldId id="323" r:id="rId5"/>
    <p:sldId id="324" r:id="rId6"/>
    <p:sldId id="325" r:id="rId7"/>
    <p:sldId id="309"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orient="horz" pos="720">
          <p15:clr>
            <a:srgbClr val="A4A3A4"/>
          </p15:clr>
        </p15:guide>
        <p15:guide id="3" orient="horz" pos="928">
          <p15:clr>
            <a:srgbClr val="A4A3A4"/>
          </p15:clr>
        </p15:guide>
        <p15:guide id="4" orient="horz" pos="288">
          <p15:clr>
            <a:srgbClr val="A4A3A4"/>
          </p15:clr>
        </p15:guide>
        <p15:guide id="5" orient="horz" pos="2365">
          <p15:clr>
            <a:srgbClr val="A4A3A4"/>
          </p15:clr>
        </p15:guide>
        <p15:guide id="6" orient="horz" pos="3979">
          <p15:clr>
            <a:srgbClr val="A4A3A4"/>
          </p15:clr>
        </p15:guide>
        <p15:guide id="7" pos="2832">
          <p15:clr>
            <a:srgbClr val="A4A3A4"/>
          </p15:clr>
        </p15:guide>
        <p15:guide id="8" pos="287">
          <p15:clr>
            <a:srgbClr val="A4A3A4"/>
          </p15:clr>
        </p15:guide>
        <p15:guide id="9" pos="5474">
          <p15:clr>
            <a:srgbClr val="A4A3A4"/>
          </p15:clr>
        </p15:guide>
        <p15:guide id="10" pos="1987">
          <p15:clr>
            <a:srgbClr val="A4A3A4"/>
          </p15:clr>
        </p15:guide>
        <p15:guide id="11" pos="3726">
          <p15:clr>
            <a:srgbClr val="A4A3A4"/>
          </p15:clr>
        </p15:guide>
        <p15:guide id="12" pos="3786">
          <p15:clr>
            <a:srgbClr val="A4A3A4"/>
          </p15:clr>
        </p15:guide>
        <p15:guide id="13" pos="2037">
          <p15:clr>
            <a:srgbClr val="A4A3A4"/>
          </p15:clr>
        </p15:guide>
        <p15:guide id="14" pos="2928">
          <p15:clr>
            <a:srgbClr val="A4A3A4"/>
          </p15:clr>
        </p15:guide>
        <p15:guide id="15" pos="2883">
          <p15:clr>
            <a:srgbClr val="A4A3A4"/>
          </p15:clr>
        </p15:guide>
        <p15:guide id="16" pos="320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7601"/>
    <a:srgbClr val="93277F"/>
    <a:srgbClr val="FFC81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7" autoAdjust="0"/>
    <p:restoredTop sz="94767" autoAdjust="0"/>
  </p:normalViewPr>
  <p:slideViewPr>
    <p:cSldViewPr snapToGrid="0" snapToObjects="1">
      <p:cViewPr varScale="1">
        <p:scale>
          <a:sx n="97" d="100"/>
          <a:sy n="97" d="100"/>
        </p:scale>
        <p:origin x="-312" y="-84"/>
      </p:cViewPr>
      <p:guideLst>
        <p:guide orient="horz" pos="3687"/>
        <p:guide orient="horz" pos="144"/>
        <p:guide orient="horz" pos="288"/>
        <p:guide orient="horz" pos="938"/>
        <p:guide orient="horz" pos="1298"/>
        <p:guide orient="horz" pos="4002"/>
        <p:guide orient="horz" pos="4200"/>
        <p:guide pos="2880"/>
        <p:guide pos="144"/>
        <p:guide pos="288"/>
        <p:guide pos="5472"/>
        <p:guide pos="2151"/>
        <p:guide pos="2998"/>
        <p:guide pos="1974"/>
        <p:guide pos="2034"/>
        <p:guide pos="3728"/>
        <p:guide pos="3783"/>
      </p:guideLst>
    </p:cSldViewPr>
  </p:slideViewPr>
  <p:notesTextViewPr>
    <p:cViewPr>
      <p:scale>
        <a:sx n="1" d="1"/>
        <a:sy n="1" d="1"/>
      </p:scale>
      <p:origin x="0" y="0"/>
    </p:cViewPr>
  </p:notesTextViewPr>
  <p:sorterViewPr>
    <p:cViewPr>
      <p:scale>
        <a:sx n="50" d="100"/>
        <a:sy n="50" d="100"/>
      </p:scale>
      <p:origin x="0" y="0"/>
    </p:cViewPr>
  </p:sorterViewPr>
  <p:notesViewPr>
    <p:cSldViewPr snapToGrid="0" snapToObjects="1">
      <p:cViewPr varScale="1">
        <p:scale>
          <a:sx n="53" d="100"/>
          <a:sy n="53" d="100"/>
        </p:scale>
        <p:origin x="-2820"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6.6212726993355342E-2"/>
          <c:y val="4.706157013392212E-2"/>
          <c:w val="0.92955907393296078"/>
          <c:h val="0.75439047042196705"/>
        </c:manualLayout>
      </c:layout>
      <c:lineChart>
        <c:grouping val="standard"/>
        <c:ser>
          <c:idx val="0"/>
          <c:order val="0"/>
          <c:tx>
            <c:strRef>
              <c:f>Sheet1!$B$1</c:f>
              <c:strCache>
                <c:ptCount val="1"/>
                <c:pt idx="0">
                  <c:v>Hospitals</c:v>
                </c:pt>
              </c:strCache>
            </c:strRef>
          </c:tx>
          <c:spPr>
            <a:ln w="57150">
              <a:solidFill>
                <a:schemeClr val="accent1">
                  <a:lumMod val="75000"/>
                </a:schemeClr>
              </a:solidFill>
            </a:ln>
          </c:spPr>
          <c:marker>
            <c:symbol val="none"/>
          </c:marker>
          <c:dLbls>
            <c:dLbl>
              <c:idx val="0"/>
              <c:layout>
                <c:manualLayout>
                  <c:x val="-3.045379113003481E-2"/>
                  <c:y val="6.1498166432038724E-17"/>
                </c:manualLayout>
              </c:layout>
              <c:showVal val="1"/>
              <c:extLst>
                <c:ext xmlns:c15="http://schemas.microsoft.com/office/drawing/2012/chart" uri="{CE6537A1-D6FC-4f65-9D91-7224C49458BB}">
                  <c15:layout/>
                </c:ext>
              </c:extLst>
            </c:dLbl>
            <c:dLbl>
              <c:idx val="1"/>
              <c:layout>
                <c:manualLayout>
                  <c:x val="-2.5745120166482401E-2"/>
                  <c:y val="2.01266410229116E-2"/>
                </c:manualLayout>
              </c:layout>
              <c:showVal val="1"/>
              <c:extLst>
                <c:ext xmlns:c15="http://schemas.microsoft.com/office/drawing/2012/chart" uri="{CE6537A1-D6FC-4f65-9D91-7224C49458BB}">
                  <c15:layout/>
                </c:ext>
              </c:extLst>
            </c:dLbl>
            <c:dLbl>
              <c:idx val="2"/>
              <c:layout>
                <c:manualLayout>
                  <c:x val="-2.225931979024141E-2"/>
                  <c:y val="-1.3414443183099499E-2"/>
                </c:manualLayout>
              </c:layout>
              <c:showVal val="1"/>
              <c:extLst>
                <c:ext xmlns:c15="http://schemas.microsoft.com/office/drawing/2012/chart" uri="{CE6537A1-D6FC-4f65-9D91-7224C49458BB}">
                  <c15:layout/>
                </c:ext>
              </c:extLst>
            </c:dLbl>
            <c:dLbl>
              <c:idx val="3"/>
              <c:layout>
                <c:manualLayout>
                  <c:x val="-2.2453039771665309E-2"/>
                  <c:y val="-2.6831383286269415E-2"/>
                </c:manualLayout>
              </c:layout>
              <c:showVal val="1"/>
              <c:extLst>
                <c:ext xmlns:c15="http://schemas.microsoft.com/office/drawing/2012/chart" uri="{CE6537A1-D6FC-4f65-9D91-7224C49458BB}">
                  <c15:layout/>
                </c:ext>
              </c:extLst>
            </c:dLbl>
            <c:dLbl>
              <c:idx val="4"/>
              <c:layout>
                <c:manualLayout>
                  <c:x val="-1.3355591874144602E-2"/>
                  <c:y val="3.018249716197401E-2"/>
                </c:manualLayout>
              </c:layout>
              <c:showVal val="1"/>
              <c:extLst>
                <c:ext xmlns:c15="http://schemas.microsoft.com/office/drawing/2012/chart" uri="{CE6537A1-D6FC-4f65-9D91-7224C49458BB}">
                  <c15:layout/>
                </c:ext>
              </c:extLst>
            </c:dLbl>
            <c:spPr>
              <a:solidFill>
                <a:schemeClr val="accent1">
                  <a:lumMod val="75000"/>
                </a:schemeClr>
              </a:solidFill>
            </c:spPr>
            <c:txPr>
              <a:bodyPr/>
              <a:lstStyle/>
              <a:p>
                <a:pPr>
                  <a:defRPr sz="1600" b="1">
                    <a:solidFill>
                      <a:schemeClr val="bg1"/>
                    </a:solidFill>
                  </a:defRPr>
                </a:pPr>
                <a:endParaRPr lang="en-US"/>
              </a:p>
            </c:txPr>
            <c:showVal val="1"/>
            <c:extLst>
              <c:ext xmlns:c15="http://schemas.microsoft.com/office/drawing/2012/chart" uri="{CE6537A1-D6FC-4f65-9D91-7224C49458BB}">
                <c15:showLeaderLines val="0"/>
              </c:ext>
            </c:extLst>
          </c:dLbls>
          <c:cat>
            <c:strRef>
              <c:f>Sheet1!$A$2:$A$6</c:f>
              <c:strCache>
                <c:ptCount val="5"/>
                <c:pt idx="0">
                  <c:v>2010</c:v>
                </c:pt>
                <c:pt idx="1">
                  <c:v>2011</c:v>
                </c:pt>
                <c:pt idx="2">
                  <c:v>2012</c:v>
                </c:pt>
                <c:pt idx="3">
                  <c:v>2013</c:v>
                </c:pt>
                <c:pt idx="4">
                  <c:v>2014</c:v>
                </c:pt>
              </c:strCache>
            </c:strRef>
          </c:cat>
          <c:val>
            <c:numRef>
              <c:f>Sheet1!$B$2:$B$6</c:f>
              <c:numCache>
                <c:formatCode>General</c:formatCode>
                <c:ptCount val="5"/>
                <c:pt idx="0">
                  <c:v>5.0999999999999996</c:v>
                </c:pt>
                <c:pt idx="1">
                  <c:v>4.3</c:v>
                </c:pt>
                <c:pt idx="2">
                  <c:v>5.7</c:v>
                </c:pt>
                <c:pt idx="3">
                  <c:v>3.4</c:v>
                </c:pt>
                <c:pt idx="4">
                  <c:v>4</c:v>
                </c:pt>
              </c:numCache>
            </c:numRef>
          </c:val>
        </c:ser>
        <c:ser>
          <c:idx val="1"/>
          <c:order val="1"/>
          <c:tx>
            <c:strRef>
              <c:f>Sheet1!$C$1</c:f>
              <c:strCache>
                <c:ptCount val="1"/>
                <c:pt idx="0">
                  <c:v>Physicians, Clinical</c:v>
                </c:pt>
              </c:strCache>
            </c:strRef>
          </c:tx>
          <c:spPr>
            <a:ln w="57150">
              <a:solidFill>
                <a:schemeClr val="accent3">
                  <a:lumMod val="75000"/>
                </a:schemeClr>
              </a:solidFill>
            </a:ln>
          </c:spPr>
          <c:marker>
            <c:symbol val="none"/>
          </c:marker>
          <c:dLbls>
            <c:dLbl>
              <c:idx val="0"/>
              <c:layout>
                <c:manualLayout>
                  <c:x val="-3.1422050069686916E-2"/>
                  <c:y val="-6.7089683851750837E-3"/>
                </c:manualLayout>
              </c:layout>
              <c:showVal val="1"/>
              <c:extLst>
                <c:ext xmlns:c15="http://schemas.microsoft.com/office/drawing/2012/chart" uri="{CE6537A1-D6FC-4f65-9D91-7224C49458BB}">
                  <c15:layout/>
                </c:ext>
              </c:extLst>
            </c:dLbl>
            <c:dLbl>
              <c:idx val="1"/>
              <c:layout>
                <c:manualLayout>
                  <c:x val="-2.8001440896113717E-2"/>
                  <c:y val="-2.3481389348112808E-2"/>
                </c:manualLayout>
              </c:layout>
              <c:showVal val="1"/>
              <c:extLst>
                <c:ext xmlns:c15="http://schemas.microsoft.com/office/drawing/2012/chart" uri="{CE6537A1-D6FC-4f65-9D91-7224C49458BB}">
                  <c15:layout/>
                </c:ext>
              </c:extLst>
            </c:dLbl>
            <c:dLbl>
              <c:idx val="2"/>
              <c:layout>
                <c:manualLayout>
                  <c:x val="-1.3355591874144701E-2"/>
                  <c:y val="6.1482154342116441E-17"/>
                </c:manualLayout>
              </c:layout>
              <c:showVal val="1"/>
              <c:extLst>
                <c:ext xmlns:c15="http://schemas.microsoft.com/office/drawing/2012/chart" uri="{CE6537A1-D6FC-4f65-9D91-7224C49458BB}">
                  <c15:layout/>
                </c:ext>
              </c:extLst>
            </c:dLbl>
            <c:dLbl>
              <c:idx val="3"/>
              <c:layout>
                <c:manualLayout>
                  <c:x val="-1.8453720855306808E-2"/>
                  <c:y val="-2.0121622503253511E-2"/>
                </c:manualLayout>
              </c:layout>
              <c:showVal val="1"/>
            </c:dLbl>
            <c:dLbl>
              <c:idx val="4"/>
              <c:layout>
                <c:manualLayout>
                  <c:x val="-2.0775365137558413E-2"/>
                  <c:y val="-6.7072215915498935E-3"/>
                </c:manualLayout>
              </c:layout>
              <c:showVal val="1"/>
              <c:extLst>
                <c:ext xmlns:c15="http://schemas.microsoft.com/office/drawing/2012/chart" uri="{CE6537A1-D6FC-4f65-9D91-7224C49458BB}">
                  <c15:layout/>
                </c:ext>
              </c:extLst>
            </c:dLbl>
            <c:spPr>
              <a:solidFill>
                <a:schemeClr val="accent3">
                  <a:lumMod val="75000"/>
                </a:schemeClr>
              </a:solidFill>
            </c:spPr>
            <c:txPr>
              <a:bodyPr/>
              <a:lstStyle/>
              <a:p>
                <a:pPr>
                  <a:defRPr sz="1600" b="1">
                    <a:solidFill>
                      <a:schemeClr val="bg1"/>
                    </a:solidFill>
                  </a:defRPr>
                </a:pPr>
                <a:endParaRPr lang="en-US"/>
              </a:p>
            </c:txPr>
            <c:showVal val="1"/>
            <c:extLst>
              <c:ext xmlns:c15="http://schemas.microsoft.com/office/drawing/2012/chart" uri="{CE6537A1-D6FC-4f65-9D91-7224C49458BB}">
                <c15:showLeaderLines val="0"/>
              </c:ext>
            </c:extLst>
          </c:dLbls>
          <c:cat>
            <c:strRef>
              <c:f>Sheet1!$A$2:$A$6</c:f>
              <c:strCache>
                <c:ptCount val="5"/>
                <c:pt idx="0">
                  <c:v>2010</c:v>
                </c:pt>
                <c:pt idx="1">
                  <c:v>2011</c:v>
                </c:pt>
                <c:pt idx="2">
                  <c:v>2012</c:v>
                </c:pt>
                <c:pt idx="3">
                  <c:v>2013</c:v>
                </c:pt>
                <c:pt idx="4">
                  <c:v>2014</c:v>
                </c:pt>
              </c:strCache>
            </c:strRef>
          </c:cat>
          <c:val>
            <c:numRef>
              <c:f>Sheet1!$C$2:$C$6</c:f>
              <c:numCache>
                <c:formatCode>General</c:formatCode>
                <c:ptCount val="5"/>
                <c:pt idx="0">
                  <c:v>3.2</c:v>
                </c:pt>
                <c:pt idx="1">
                  <c:v>4.7</c:v>
                </c:pt>
                <c:pt idx="2">
                  <c:v>4</c:v>
                </c:pt>
                <c:pt idx="3">
                  <c:v>2.4</c:v>
                </c:pt>
                <c:pt idx="4">
                  <c:v>4.5</c:v>
                </c:pt>
              </c:numCache>
            </c:numRef>
          </c:val>
        </c:ser>
        <c:ser>
          <c:idx val="2"/>
          <c:order val="2"/>
          <c:tx>
            <c:strRef>
              <c:f>Sheet1!$D$1</c:f>
              <c:strCache>
                <c:ptCount val="1"/>
                <c:pt idx="0">
                  <c:v>Prescription Drugs</c:v>
                </c:pt>
              </c:strCache>
            </c:strRef>
          </c:tx>
          <c:spPr>
            <a:ln w="38100">
              <a:noFill/>
            </a:ln>
          </c:spPr>
          <c:marker>
            <c:symbol val="none"/>
          </c:marker>
          <c:cat>
            <c:strRef>
              <c:f>Sheet1!$A$2:$A$6</c:f>
              <c:strCache>
                <c:ptCount val="5"/>
                <c:pt idx="0">
                  <c:v>2010</c:v>
                </c:pt>
                <c:pt idx="1">
                  <c:v>2011</c:v>
                </c:pt>
                <c:pt idx="2">
                  <c:v>2012</c:v>
                </c:pt>
                <c:pt idx="3">
                  <c:v>2013</c:v>
                </c:pt>
                <c:pt idx="4">
                  <c:v>2014</c:v>
                </c:pt>
              </c:strCache>
            </c:strRef>
          </c:cat>
          <c:val>
            <c:numRef>
              <c:f>Sheet1!$D$2:$D$6</c:f>
              <c:numCache>
                <c:formatCode>General</c:formatCode>
                <c:ptCount val="5"/>
                <c:pt idx="0">
                  <c:v>0.1</c:v>
                </c:pt>
                <c:pt idx="1">
                  <c:v>2.2000000000000002</c:v>
                </c:pt>
                <c:pt idx="2">
                  <c:v>0.2</c:v>
                </c:pt>
                <c:pt idx="3">
                  <c:v>2.2999999999999998</c:v>
                </c:pt>
                <c:pt idx="4">
                  <c:v>12</c:v>
                </c:pt>
              </c:numCache>
            </c:numRef>
          </c:val>
        </c:ser>
        <c:marker val="1"/>
        <c:axId val="109168512"/>
        <c:axId val="109170048"/>
      </c:lineChart>
      <c:catAx>
        <c:axId val="109168512"/>
        <c:scaling>
          <c:orientation val="minMax"/>
        </c:scaling>
        <c:axPos val="b"/>
        <c:numFmt formatCode="General" sourceLinked="1"/>
        <c:majorTickMark val="none"/>
        <c:tickLblPos val="nextTo"/>
        <c:spPr>
          <a:ln w="12700">
            <a:solidFill>
              <a:schemeClr val="tx1"/>
            </a:solidFill>
            <a:miter lim="800000"/>
          </a:ln>
        </c:spPr>
        <c:txPr>
          <a:bodyPr/>
          <a:lstStyle/>
          <a:p>
            <a:pPr>
              <a:defRPr sz="1800" b="0">
                <a:solidFill>
                  <a:schemeClr val="tx1"/>
                </a:solidFill>
                <a:latin typeface="+mj-lt"/>
              </a:defRPr>
            </a:pPr>
            <a:endParaRPr lang="en-US"/>
          </a:p>
        </c:txPr>
        <c:crossAx val="109170048"/>
        <c:crosses val="autoZero"/>
        <c:auto val="1"/>
        <c:lblAlgn val="ctr"/>
        <c:lblOffset val="100"/>
      </c:catAx>
      <c:valAx>
        <c:axId val="109170048"/>
        <c:scaling>
          <c:orientation val="minMax"/>
          <c:max val="12"/>
          <c:min val="0"/>
        </c:scaling>
        <c:delete val="1"/>
        <c:axPos val="l"/>
        <c:numFmt formatCode="#,##0&quot;%&quot;" sourceLinked="0"/>
        <c:majorTickMark val="none"/>
        <c:tickLblPos val="none"/>
        <c:crossAx val="109168512"/>
        <c:crosses val="autoZero"/>
        <c:crossBetween val="between"/>
        <c:majorUnit val="2"/>
      </c:valAx>
      <c:spPr>
        <a:noFill/>
        <a:ln w="25400">
          <a:noFill/>
        </a:ln>
      </c:spPr>
    </c:plotArea>
    <c:plotVisOnly val="1"/>
    <c:dispBlanksAs val="gap"/>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22FE42F-52FF-F74E-82A7-D087666E107B}" type="datetimeFigureOut">
              <a:rPr lang="en-US" smtClean="0"/>
              <a:pPr/>
              <a:t>4/11/2016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0376CB-5D94-2745-A9F7-43436980B033}" type="slidenum">
              <a:rPr lang="en-US" smtClean="0"/>
              <a:pPr/>
              <a:t>‹#›</a:t>
            </a:fld>
            <a:endParaRPr lang="en-US"/>
          </a:p>
        </p:txBody>
      </p:sp>
    </p:spTree>
    <p:extLst>
      <p:ext uri="{BB962C8B-B14F-4D97-AF65-F5344CB8AC3E}">
        <p14:creationId xmlns="" xmlns:p14="http://schemas.microsoft.com/office/powerpoint/2010/main" val="19064565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7235C3-01C7-48B6-92EC-C3BBC275A61D}" type="datetimeFigureOut">
              <a:rPr lang="en-US" smtClean="0"/>
              <a:pPr/>
              <a:t>4/11/2016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E9817D-6CA2-47AF-86B7-D22A16F1668D}" type="slidenum">
              <a:rPr lang="en-US" smtClean="0"/>
              <a:pPr/>
              <a:t>‹#›</a:t>
            </a:fld>
            <a:endParaRPr lang="en-US"/>
          </a:p>
        </p:txBody>
      </p:sp>
    </p:spTree>
    <p:extLst>
      <p:ext uri="{BB962C8B-B14F-4D97-AF65-F5344CB8AC3E}">
        <p14:creationId xmlns="" xmlns:p14="http://schemas.microsoft.com/office/powerpoint/2010/main" val="275263762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AE49AE-E27D-4D35-A988-032B93F9074A}" type="slidenum">
              <a:rPr lang="en-US" smtClean="0"/>
              <a:pPr/>
              <a:t>1</a:t>
            </a:fld>
            <a:endParaRPr lang="en-US" dirty="0"/>
          </a:p>
        </p:txBody>
      </p:sp>
    </p:spTree>
    <p:extLst>
      <p:ext uri="{BB962C8B-B14F-4D97-AF65-F5344CB8AC3E}">
        <p14:creationId xmlns="" xmlns:p14="http://schemas.microsoft.com/office/powerpoint/2010/main" val="1172303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AE49AE-E27D-4D35-A988-032B93F9074A}" type="slidenum">
              <a:rPr lang="en-US" smtClean="0"/>
              <a:pPr/>
              <a:t>2</a:t>
            </a:fld>
            <a:endParaRPr lang="en-US" dirty="0"/>
          </a:p>
        </p:txBody>
      </p:sp>
    </p:spTree>
    <p:extLst>
      <p:ext uri="{BB962C8B-B14F-4D97-AF65-F5344CB8AC3E}">
        <p14:creationId xmlns="" xmlns:p14="http://schemas.microsoft.com/office/powerpoint/2010/main" val="3567807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AE49AE-E27D-4D35-A988-032B93F9074A}" type="slidenum">
              <a:rPr lang="en-US" smtClean="0"/>
              <a:pPr/>
              <a:t>3</a:t>
            </a:fld>
            <a:endParaRPr lang="en-US" dirty="0"/>
          </a:p>
        </p:txBody>
      </p:sp>
    </p:spTree>
    <p:extLst>
      <p:ext uri="{BB962C8B-B14F-4D97-AF65-F5344CB8AC3E}">
        <p14:creationId xmlns="" xmlns:p14="http://schemas.microsoft.com/office/powerpoint/2010/main" val="3567807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AE49AE-E27D-4D35-A988-032B93F9074A}" type="slidenum">
              <a:rPr lang="en-US" smtClean="0"/>
              <a:pPr/>
              <a:t>4</a:t>
            </a:fld>
            <a:endParaRPr lang="en-US" dirty="0"/>
          </a:p>
        </p:txBody>
      </p:sp>
    </p:spTree>
    <p:extLst>
      <p:ext uri="{BB962C8B-B14F-4D97-AF65-F5344CB8AC3E}">
        <p14:creationId xmlns="" xmlns:p14="http://schemas.microsoft.com/office/powerpoint/2010/main" val="3567807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AE49AE-E27D-4D35-A988-032B93F9074A}" type="slidenum">
              <a:rPr lang="en-US" smtClean="0"/>
              <a:pPr/>
              <a:t>5</a:t>
            </a:fld>
            <a:endParaRPr lang="en-US" dirty="0"/>
          </a:p>
        </p:txBody>
      </p:sp>
    </p:spTree>
    <p:extLst>
      <p:ext uri="{BB962C8B-B14F-4D97-AF65-F5344CB8AC3E}">
        <p14:creationId xmlns="" xmlns:p14="http://schemas.microsoft.com/office/powerpoint/2010/main" val="3567807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AE49AE-E27D-4D35-A988-032B93F9074A}" type="slidenum">
              <a:rPr lang="en-US" smtClean="0"/>
              <a:pPr/>
              <a:t>6</a:t>
            </a:fld>
            <a:endParaRPr lang="en-US" dirty="0"/>
          </a:p>
        </p:txBody>
      </p:sp>
    </p:spTree>
    <p:extLst>
      <p:ext uri="{BB962C8B-B14F-4D97-AF65-F5344CB8AC3E}">
        <p14:creationId xmlns="" xmlns:p14="http://schemas.microsoft.com/office/powerpoint/2010/main" val="35678076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solidFill>
                <a:schemeClr val="tx1"/>
              </a:solidFill>
            </a:endParaRPr>
          </a:p>
        </p:txBody>
      </p:sp>
      <p:sp>
        <p:nvSpPr>
          <p:cNvPr id="4" name="Slide Number Placeholder 3"/>
          <p:cNvSpPr>
            <a:spLocks noGrp="1"/>
          </p:cNvSpPr>
          <p:nvPr>
            <p:ph type="sldNum" sz="quarter" idx="10"/>
          </p:nvPr>
        </p:nvSpPr>
        <p:spPr/>
        <p:txBody>
          <a:bodyPr/>
          <a:lstStyle/>
          <a:p>
            <a:fld id="{CB124DB2-CC08-894F-8672-71E3FC605DAB}" type="slidenum">
              <a:rPr lang="en-US" smtClean="0"/>
              <a:pPr/>
              <a:t>7</a:t>
            </a:fld>
            <a:endParaRPr lang="en-US" dirty="0"/>
          </a:p>
        </p:txBody>
      </p:sp>
    </p:spTree>
    <p:extLst>
      <p:ext uri="{BB962C8B-B14F-4D97-AF65-F5344CB8AC3E}">
        <p14:creationId xmlns="" xmlns:p14="http://schemas.microsoft.com/office/powerpoint/2010/main" val="3142558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0" name="Freeform 5"/>
          <p:cNvSpPr>
            <a:spLocks noChangeAspect="1" noEditPoints="1"/>
          </p:cNvSpPr>
          <p:nvPr userDrawn="1"/>
        </p:nvSpPr>
        <p:spPr bwMode="gray">
          <a:xfrm>
            <a:off x="4526280" y="2057400"/>
            <a:ext cx="5296803" cy="4297680"/>
          </a:xfrm>
          <a:custGeom>
            <a:avLst/>
            <a:gdLst>
              <a:gd name="T0" fmla="*/ 103 w 360"/>
              <a:gd name="T1" fmla="*/ 16 h 292"/>
              <a:gd name="T2" fmla="*/ 121 w 360"/>
              <a:gd name="T3" fmla="*/ 24 h 292"/>
              <a:gd name="T4" fmla="*/ 169 w 360"/>
              <a:gd name="T5" fmla="*/ 71 h 292"/>
              <a:gd name="T6" fmla="*/ 180 w 360"/>
              <a:gd name="T7" fmla="*/ 83 h 292"/>
              <a:gd name="T8" fmla="*/ 191 w 360"/>
              <a:gd name="T9" fmla="*/ 71 h 292"/>
              <a:gd name="T10" fmla="*/ 239 w 360"/>
              <a:gd name="T11" fmla="*/ 24 h 292"/>
              <a:gd name="T12" fmla="*/ 257 w 360"/>
              <a:gd name="T13" fmla="*/ 16 h 292"/>
              <a:gd name="T14" fmla="*/ 274 w 360"/>
              <a:gd name="T15" fmla="*/ 24 h 292"/>
              <a:gd name="T16" fmla="*/ 332 w 360"/>
              <a:gd name="T17" fmla="*/ 82 h 292"/>
              <a:gd name="T18" fmla="*/ 340 w 360"/>
              <a:gd name="T19" fmla="*/ 99 h 292"/>
              <a:gd name="T20" fmla="*/ 332 w 360"/>
              <a:gd name="T21" fmla="*/ 117 h 292"/>
              <a:gd name="T22" fmla="*/ 180 w 360"/>
              <a:gd name="T23" fmla="*/ 269 h 292"/>
              <a:gd name="T24" fmla="*/ 28 w 360"/>
              <a:gd name="T25" fmla="*/ 117 h 292"/>
              <a:gd name="T26" fmla="*/ 20 w 360"/>
              <a:gd name="T27" fmla="*/ 99 h 292"/>
              <a:gd name="T28" fmla="*/ 28 w 360"/>
              <a:gd name="T29" fmla="*/ 82 h 292"/>
              <a:gd name="T30" fmla="*/ 86 w 360"/>
              <a:gd name="T31" fmla="*/ 24 h 292"/>
              <a:gd name="T32" fmla="*/ 103 w 360"/>
              <a:gd name="T33" fmla="*/ 16 h 292"/>
              <a:gd name="T34" fmla="*/ 103 w 360"/>
              <a:gd name="T35" fmla="*/ 0 h 292"/>
              <a:gd name="T36" fmla="*/ 74 w 360"/>
              <a:gd name="T37" fmla="*/ 12 h 292"/>
              <a:gd name="T38" fmla="*/ 16 w 360"/>
              <a:gd name="T39" fmla="*/ 70 h 292"/>
              <a:gd name="T40" fmla="*/ 16 w 360"/>
              <a:gd name="T41" fmla="*/ 128 h 292"/>
              <a:gd name="T42" fmla="*/ 180 w 360"/>
              <a:gd name="T43" fmla="*/ 292 h 292"/>
              <a:gd name="T44" fmla="*/ 344 w 360"/>
              <a:gd name="T45" fmla="*/ 128 h 292"/>
              <a:gd name="T46" fmla="*/ 344 w 360"/>
              <a:gd name="T47" fmla="*/ 70 h 292"/>
              <a:gd name="T48" fmla="*/ 286 w 360"/>
              <a:gd name="T49" fmla="*/ 12 h 292"/>
              <a:gd name="T50" fmla="*/ 257 w 360"/>
              <a:gd name="T51" fmla="*/ 0 h 292"/>
              <a:gd name="T52" fmla="*/ 228 w 360"/>
              <a:gd name="T53" fmla="*/ 12 h 292"/>
              <a:gd name="T54" fmla="*/ 180 w 360"/>
              <a:gd name="T55" fmla="*/ 60 h 292"/>
              <a:gd name="T56" fmla="*/ 132 w 360"/>
              <a:gd name="T57" fmla="*/ 12 h 292"/>
              <a:gd name="T58" fmla="*/ 103 w 360"/>
              <a:gd name="T59" fmla="*/ 0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0" h="292">
                <a:moveTo>
                  <a:pt x="103" y="16"/>
                </a:moveTo>
                <a:cubicBezTo>
                  <a:pt x="110" y="16"/>
                  <a:pt x="116" y="19"/>
                  <a:pt x="121" y="24"/>
                </a:cubicBezTo>
                <a:cubicBezTo>
                  <a:pt x="169" y="71"/>
                  <a:pt x="169" y="71"/>
                  <a:pt x="169" y="71"/>
                </a:cubicBezTo>
                <a:cubicBezTo>
                  <a:pt x="180" y="83"/>
                  <a:pt x="180" y="83"/>
                  <a:pt x="180" y="83"/>
                </a:cubicBezTo>
                <a:cubicBezTo>
                  <a:pt x="191" y="71"/>
                  <a:pt x="191" y="71"/>
                  <a:pt x="191" y="71"/>
                </a:cubicBezTo>
                <a:cubicBezTo>
                  <a:pt x="239" y="24"/>
                  <a:pt x="239" y="24"/>
                  <a:pt x="239" y="24"/>
                </a:cubicBezTo>
                <a:cubicBezTo>
                  <a:pt x="244" y="19"/>
                  <a:pt x="250" y="16"/>
                  <a:pt x="257" y="16"/>
                </a:cubicBezTo>
                <a:cubicBezTo>
                  <a:pt x="263" y="16"/>
                  <a:pt x="270" y="19"/>
                  <a:pt x="274" y="24"/>
                </a:cubicBezTo>
                <a:cubicBezTo>
                  <a:pt x="332" y="82"/>
                  <a:pt x="332" y="82"/>
                  <a:pt x="332" y="82"/>
                </a:cubicBezTo>
                <a:cubicBezTo>
                  <a:pt x="337" y="86"/>
                  <a:pt x="340" y="93"/>
                  <a:pt x="340" y="99"/>
                </a:cubicBezTo>
                <a:cubicBezTo>
                  <a:pt x="340" y="106"/>
                  <a:pt x="337" y="112"/>
                  <a:pt x="332" y="117"/>
                </a:cubicBezTo>
                <a:cubicBezTo>
                  <a:pt x="180" y="269"/>
                  <a:pt x="180" y="269"/>
                  <a:pt x="180" y="269"/>
                </a:cubicBezTo>
                <a:cubicBezTo>
                  <a:pt x="28" y="117"/>
                  <a:pt x="28" y="117"/>
                  <a:pt x="28" y="117"/>
                </a:cubicBezTo>
                <a:cubicBezTo>
                  <a:pt x="23" y="112"/>
                  <a:pt x="20" y="106"/>
                  <a:pt x="20" y="99"/>
                </a:cubicBezTo>
                <a:cubicBezTo>
                  <a:pt x="20" y="93"/>
                  <a:pt x="23" y="86"/>
                  <a:pt x="28" y="82"/>
                </a:cubicBezTo>
                <a:cubicBezTo>
                  <a:pt x="86" y="24"/>
                  <a:pt x="86" y="24"/>
                  <a:pt x="86" y="24"/>
                </a:cubicBezTo>
                <a:cubicBezTo>
                  <a:pt x="90" y="19"/>
                  <a:pt x="97" y="16"/>
                  <a:pt x="103" y="16"/>
                </a:cubicBezTo>
                <a:moveTo>
                  <a:pt x="103" y="0"/>
                </a:moveTo>
                <a:cubicBezTo>
                  <a:pt x="93" y="0"/>
                  <a:pt x="82" y="4"/>
                  <a:pt x="74" y="12"/>
                </a:cubicBezTo>
                <a:cubicBezTo>
                  <a:pt x="16" y="70"/>
                  <a:pt x="16" y="70"/>
                  <a:pt x="16" y="70"/>
                </a:cubicBezTo>
                <a:cubicBezTo>
                  <a:pt x="0" y="86"/>
                  <a:pt x="0" y="112"/>
                  <a:pt x="16" y="128"/>
                </a:cubicBezTo>
                <a:cubicBezTo>
                  <a:pt x="180" y="292"/>
                  <a:pt x="180" y="292"/>
                  <a:pt x="180" y="292"/>
                </a:cubicBezTo>
                <a:cubicBezTo>
                  <a:pt x="344" y="128"/>
                  <a:pt x="344" y="128"/>
                  <a:pt x="344" y="128"/>
                </a:cubicBezTo>
                <a:cubicBezTo>
                  <a:pt x="360" y="112"/>
                  <a:pt x="360" y="86"/>
                  <a:pt x="344" y="70"/>
                </a:cubicBezTo>
                <a:cubicBezTo>
                  <a:pt x="286" y="12"/>
                  <a:pt x="286" y="12"/>
                  <a:pt x="286" y="12"/>
                </a:cubicBezTo>
                <a:cubicBezTo>
                  <a:pt x="278" y="4"/>
                  <a:pt x="267" y="0"/>
                  <a:pt x="257" y="0"/>
                </a:cubicBezTo>
                <a:cubicBezTo>
                  <a:pt x="246" y="0"/>
                  <a:pt x="236" y="4"/>
                  <a:pt x="228" y="12"/>
                </a:cubicBezTo>
                <a:cubicBezTo>
                  <a:pt x="180" y="60"/>
                  <a:pt x="180" y="60"/>
                  <a:pt x="180" y="60"/>
                </a:cubicBezTo>
                <a:cubicBezTo>
                  <a:pt x="132" y="12"/>
                  <a:pt x="132" y="12"/>
                  <a:pt x="132" y="12"/>
                </a:cubicBezTo>
                <a:cubicBezTo>
                  <a:pt x="124" y="4"/>
                  <a:pt x="114" y="0"/>
                  <a:pt x="103" y="0"/>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21" name="Group 20"/>
          <p:cNvGrpSpPr>
            <a:grpSpLocks noChangeAspect="1"/>
          </p:cNvGrpSpPr>
          <p:nvPr userDrawn="1"/>
        </p:nvGrpSpPr>
        <p:grpSpPr>
          <a:xfrm>
            <a:off x="464807" y="5715000"/>
            <a:ext cx="2743198" cy="348987"/>
            <a:chOff x="279400" y="2781300"/>
            <a:chExt cx="8585200" cy="1092200"/>
          </a:xfrm>
          <a:solidFill>
            <a:schemeClr val="bg1"/>
          </a:solidFill>
        </p:grpSpPr>
        <p:sp>
          <p:nvSpPr>
            <p:cNvPr id="22" name="Freeform 5"/>
            <p:cNvSpPr>
              <a:spLocks/>
            </p:cNvSpPr>
            <p:nvPr/>
          </p:nvSpPr>
          <p:spPr bwMode="auto">
            <a:xfrm>
              <a:off x="4605338" y="2816225"/>
              <a:ext cx="958850" cy="1035050"/>
            </a:xfrm>
            <a:custGeom>
              <a:avLst/>
              <a:gdLst>
                <a:gd name="T0" fmla="*/ 142 w 604"/>
                <a:gd name="T1" fmla="*/ 272 h 652"/>
                <a:gd name="T2" fmla="*/ 142 w 604"/>
                <a:gd name="T3" fmla="*/ 57 h 652"/>
                <a:gd name="T4" fmla="*/ 206 w 604"/>
                <a:gd name="T5" fmla="*/ 57 h 652"/>
                <a:gd name="T6" fmla="*/ 206 w 604"/>
                <a:gd name="T7" fmla="*/ 0 h 652"/>
                <a:gd name="T8" fmla="*/ 0 w 604"/>
                <a:gd name="T9" fmla="*/ 0 h 652"/>
                <a:gd name="T10" fmla="*/ 0 w 604"/>
                <a:gd name="T11" fmla="*/ 57 h 652"/>
                <a:gd name="T12" fmla="*/ 64 w 604"/>
                <a:gd name="T13" fmla="*/ 57 h 652"/>
                <a:gd name="T14" fmla="*/ 64 w 604"/>
                <a:gd name="T15" fmla="*/ 587 h 652"/>
                <a:gd name="T16" fmla="*/ 0 w 604"/>
                <a:gd name="T17" fmla="*/ 587 h 652"/>
                <a:gd name="T18" fmla="*/ 0 w 604"/>
                <a:gd name="T19" fmla="*/ 652 h 652"/>
                <a:gd name="T20" fmla="*/ 206 w 604"/>
                <a:gd name="T21" fmla="*/ 652 h 652"/>
                <a:gd name="T22" fmla="*/ 206 w 604"/>
                <a:gd name="T23" fmla="*/ 587 h 652"/>
                <a:gd name="T24" fmla="*/ 142 w 604"/>
                <a:gd name="T25" fmla="*/ 587 h 652"/>
                <a:gd name="T26" fmla="*/ 142 w 604"/>
                <a:gd name="T27" fmla="*/ 329 h 652"/>
                <a:gd name="T28" fmla="*/ 462 w 604"/>
                <a:gd name="T29" fmla="*/ 329 h 652"/>
                <a:gd name="T30" fmla="*/ 462 w 604"/>
                <a:gd name="T31" fmla="*/ 587 h 652"/>
                <a:gd name="T32" fmla="*/ 398 w 604"/>
                <a:gd name="T33" fmla="*/ 587 h 652"/>
                <a:gd name="T34" fmla="*/ 398 w 604"/>
                <a:gd name="T35" fmla="*/ 652 h 652"/>
                <a:gd name="T36" fmla="*/ 604 w 604"/>
                <a:gd name="T37" fmla="*/ 652 h 652"/>
                <a:gd name="T38" fmla="*/ 604 w 604"/>
                <a:gd name="T39" fmla="*/ 587 h 652"/>
                <a:gd name="T40" fmla="*/ 540 w 604"/>
                <a:gd name="T41" fmla="*/ 587 h 652"/>
                <a:gd name="T42" fmla="*/ 540 w 604"/>
                <a:gd name="T43" fmla="*/ 57 h 652"/>
                <a:gd name="T44" fmla="*/ 604 w 604"/>
                <a:gd name="T45" fmla="*/ 57 h 652"/>
                <a:gd name="T46" fmla="*/ 604 w 604"/>
                <a:gd name="T47" fmla="*/ 0 h 652"/>
                <a:gd name="T48" fmla="*/ 398 w 604"/>
                <a:gd name="T49" fmla="*/ 0 h 652"/>
                <a:gd name="T50" fmla="*/ 398 w 604"/>
                <a:gd name="T51" fmla="*/ 57 h 652"/>
                <a:gd name="T52" fmla="*/ 462 w 604"/>
                <a:gd name="T53" fmla="*/ 57 h 652"/>
                <a:gd name="T54" fmla="*/ 462 w 604"/>
                <a:gd name="T55" fmla="*/ 272 h 652"/>
                <a:gd name="T56" fmla="*/ 142 w 604"/>
                <a:gd name="T57" fmla="*/ 2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4" h="652">
                  <a:moveTo>
                    <a:pt x="142" y="272"/>
                  </a:moveTo>
                  <a:lnTo>
                    <a:pt x="142" y="57"/>
                  </a:lnTo>
                  <a:lnTo>
                    <a:pt x="206" y="57"/>
                  </a:lnTo>
                  <a:lnTo>
                    <a:pt x="206" y="0"/>
                  </a:lnTo>
                  <a:lnTo>
                    <a:pt x="0" y="0"/>
                  </a:lnTo>
                  <a:lnTo>
                    <a:pt x="0" y="57"/>
                  </a:lnTo>
                  <a:lnTo>
                    <a:pt x="64" y="57"/>
                  </a:lnTo>
                  <a:lnTo>
                    <a:pt x="64" y="587"/>
                  </a:lnTo>
                  <a:lnTo>
                    <a:pt x="0" y="587"/>
                  </a:lnTo>
                  <a:lnTo>
                    <a:pt x="0" y="652"/>
                  </a:lnTo>
                  <a:lnTo>
                    <a:pt x="206" y="652"/>
                  </a:lnTo>
                  <a:lnTo>
                    <a:pt x="206" y="587"/>
                  </a:lnTo>
                  <a:lnTo>
                    <a:pt x="142" y="587"/>
                  </a:lnTo>
                  <a:lnTo>
                    <a:pt x="142" y="329"/>
                  </a:lnTo>
                  <a:lnTo>
                    <a:pt x="462" y="329"/>
                  </a:lnTo>
                  <a:lnTo>
                    <a:pt x="462" y="587"/>
                  </a:lnTo>
                  <a:lnTo>
                    <a:pt x="398" y="587"/>
                  </a:lnTo>
                  <a:lnTo>
                    <a:pt x="398" y="652"/>
                  </a:lnTo>
                  <a:lnTo>
                    <a:pt x="604" y="652"/>
                  </a:lnTo>
                  <a:lnTo>
                    <a:pt x="604" y="587"/>
                  </a:lnTo>
                  <a:lnTo>
                    <a:pt x="540" y="587"/>
                  </a:lnTo>
                  <a:lnTo>
                    <a:pt x="540" y="57"/>
                  </a:lnTo>
                  <a:lnTo>
                    <a:pt x="604" y="57"/>
                  </a:lnTo>
                  <a:lnTo>
                    <a:pt x="604" y="0"/>
                  </a:lnTo>
                  <a:lnTo>
                    <a:pt x="398" y="0"/>
                  </a:lnTo>
                  <a:lnTo>
                    <a:pt x="398" y="57"/>
                  </a:lnTo>
                  <a:lnTo>
                    <a:pt x="462" y="57"/>
                  </a:lnTo>
                  <a:lnTo>
                    <a:pt x="462" y="272"/>
                  </a:lnTo>
                  <a:lnTo>
                    <a:pt x="142" y="272"/>
                  </a:lnTo>
                  <a:close/>
                </a:path>
              </a:pathLst>
            </a:cu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6"/>
            <p:cNvSpPr>
              <a:spLocks/>
            </p:cNvSpPr>
            <p:nvPr/>
          </p:nvSpPr>
          <p:spPr bwMode="auto">
            <a:xfrm>
              <a:off x="8042275" y="2816225"/>
              <a:ext cx="822325" cy="1035050"/>
            </a:xfrm>
            <a:custGeom>
              <a:avLst/>
              <a:gdLst>
                <a:gd name="T0" fmla="*/ 27 w 73"/>
                <a:gd name="T1" fmla="*/ 82 h 91"/>
                <a:gd name="T2" fmla="*/ 19 w 73"/>
                <a:gd name="T3" fmla="*/ 82 h 91"/>
                <a:gd name="T4" fmla="*/ 19 w 73"/>
                <a:gd name="T5" fmla="*/ 54 h 91"/>
                <a:gd name="T6" fmla="*/ 37 w 73"/>
                <a:gd name="T7" fmla="*/ 35 h 91"/>
                <a:gd name="T8" fmla="*/ 55 w 73"/>
                <a:gd name="T9" fmla="*/ 54 h 91"/>
                <a:gd name="T10" fmla="*/ 55 w 73"/>
                <a:gd name="T11" fmla="*/ 82 h 91"/>
                <a:gd name="T12" fmla="*/ 46 w 73"/>
                <a:gd name="T13" fmla="*/ 82 h 91"/>
                <a:gd name="T14" fmla="*/ 46 w 73"/>
                <a:gd name="T15" fmla="*/ 91 h 91"/>
                <a:gd name="T16" fmla="*/ 73 w 73"/>
                <a:gd name="T17" fmla="*/ 91 h 91"/>
                <a:gd name="T18" fmla="*/ 73 w 73"/>
                <a:gd name="T19" fmla="*/ 82 h 91"/>
                <a:gd name="T20" fmla="*/ 65 w 73"/>
                <a:gd name="T21" fmla="*/ 82 h 91"/>
                <a:gd name="T22" fmla="*/ 65 w 73"/>
                <a:gd name="T23" fmla="*/ 54 h 91"/>
                <a:gd name="T24" fmla="*/ 38 w 73"/>
                <a:gd name="T25" fmla="*/ 26 h 91"/>
                <a:gd name="T26" fmla="*/ 19 w 73"/>
                <a:gd name="T27" fmla="*/ 35 h 91"/>
                <a:gd name="T28" fmla="*/ 19 w 73"/>
                <a:gd name="T29" fmla="*/ 0 h 91"/>
                <a:gd name="T30" fmla="*/ 0 w 73"/>
                <a:gd name="T31" fmla="*/ 0 h 91"/>
                <a:gd name="T32" fmla="*/ 0 w 73"/>
                <a:gd name="T33" fmla="*/ 8 h 91"/>
                <a:gd name="T34" fmla="*/ 9 w 73"/>
                <a:gd name="T35" fmla="*/ 8 h 91"/>
                <a:gd name="T36" fmla="*/ 9 w 73"/>
                <a:gd name="T37" fmla="*/ 82 h 91"/>
                <a:gd name="T38" fmla="*/ 0 w 73"/>
                <a:gd name="T39" fmla="*/ 82 h 91"/>
                <a:gd name="T40" fmla="*/ 0 w 73"/>
                <a:gd name="T41" fmla="*/ 91 h 91"/>
                <a:gd name="T42" fmla="*/ 27 w 73"/>
                <a:gd name="T43" fmla="*/ 91 h 91"/>
                <a:gd name="T44" fmla="*/ 27 w 73"/>
                <a:gd name="T45" fmla="*/ 82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3" h="91">
                  <a:moveTo>
                    <a:pt x="27" y="82"/>
                  </a:moveTo>
                  <a:cubicBezTo>
                    <a:pt x="19" y="82"/>
                    <a:pt x="19" y="82"/>
                    <a:pt x="19" y="82"/>
                  </a:cubicBezTo>
                  <a:cubicBezTo>
                    <a:pt x="19" y="54"/>
                    <a:pt x="19" y="54"/>
                    <a:pt x="19" y="54"/>
                  </a:cubicBezTo>
                  <a:cubicBezTo>
                    <a:pt x="19" y="41"/>
                    <a:pt x="25" y="35"/>
                    <a:pt x="37" y="35"/>
                  </a:cubicBezTo>
                  <a:cubicBezTo>
                    <a:pt x="48" y="35"/>
                    <a:pt x="55" y="41"/>
                    <a:pt x="55" y="54"/>
                  </a:cubicBezTo>
                  <a:cubicBezTo>
                    <a:pt x="55" y="82"/>
                    <a:pt x="55" y="82"/>
                    <a:pt x="55" y="82"/>
                  </a:cubicBezTo>
                  <a:cubicBezTo>
                    <a:pt x="46" y="82"/>
                    <a:pt x="46" y="82"/>
                    <a:pt x="46" y="82"/>
                  </a:cubicBezTo>
                  <a:cubicBezTo>
                    <a:pt x="46" y="91"/>
                    <a:pt x="46" y="91"/>
                    <a:pt x="46" y="91"/>
                  </a:cubicBezTo>
                  <a:cubicBezTo>
                    <a:pt x="73" y="91"/>
                    <a:pt x="73" y="91"/>
                    <a:pt x="73" y="91"/>
                  </a:cubicBezTo>
                  <a:cubicBezTo>
                    <a:pt x="73" y="82"/>
                    <a:pt x="73" y="82"/>
                    <a:pt x="73" y="82"/>
                  </a:cubicBezTo>
                  <a:cubicBezTo>
                    <a:pt x="65" y="82"/>
                    <a:pt x="65" y="82"/>
                    <a:pt x="65" y="82"/>
                  </a:cubicBezTo>
                  <a:cubicBezTo>
                    <a:pt x="65" y="54"/>
                    <a:pt x="65" y="54"/>
                    <a:pt x="65" y="54"/>
                  </a:cubicBezTo>
                  <a:cubicBezTo>
                    <a:pt x="65" y="39"/>
                    <a:pt x="55" y="26"/>
                    <a:pt x="38" y="26"/>
                  </a:cubicBezTo>
                  <a:cubicBezTo>
                    <a:pt x="30" y="26"/>
                    <a:pt x="23" y="29"/>
                    <a:pt x="19" y="35"/>
                  </a:cubicBezTo>
                  <a:cubicBezTo>
                    <a:pt x="19" y="0"/>
                    <a:pt x="19" y="0"/>
                    <a:pt x="19" y="0"/>
                  </a:cubicBezTo>
                  <a:cubicBezTo>
                    <a:pt x="0" y="0"/>
                    <a:pt x="0" y="0"/>
                    <a:pt x="0" y="0"/>
                  </a:cubicBezTo>
                  <a:cubicBezTo>
                    <a:pt x="0" y="8"/>
                    <a:pt x="0" y="8"/>
                    <a:pt x="0" y="8"/>
                  </a:cubicBezTo>
                  <a:cubicBezTo>
                    <a:pt x="9" y="8"/>
                    <a:pt x="9" y="8"/>
                    <a:pt x="9" y="8"/>
                  </a:cubicBezTo>
                  <a:cubicBezTo>
                    <a:pt x="9" y="82"/>
                    <a:pt x="9" y="82"/>
                    <a:pt x="9" y="82"/>
                  </a:cubicBezTo>
                  <a:cubicBezTo>
                    <a:pt x="0" y="82"/>
                    <a:pt x="0" y="82"/>
                    <a:pt x="0" y="82"/>
                  </a:cubicBezTo>
                  <a:cubicBezTo>
                    <a:pt x="0" y="91"/>
                    <a:pt x="0" y="91"/>
                    <a:pt x="0" y="91"/>
                  </a:cubicBezTo>
                  <a:cubicBezTo>
                    <a:pt x="27" y="91"/>
                    <a:pt x="27" y="91"/>
                    <a:pt x="27" y="91"/>
                  </a:cubicBezTo>
                  <a:lnTo>
                    <a:pt x="27" y="82"/>
                  </a:lnTo>
                  <a:close/>
                </a:path>
              </a:pathLst>
            </a:cu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7"/>
            <p:cNvSpPr>
              <a:spLocks noEditPoints="1"/>
            </p:cNvSpPr>
            <p:nvPr/>
          </p:nvSpPr>
          <p:spPr bwMode="auto">
            <a:xfrm>
              <a:off x="6419850" y="3111500"/>
              <a:ext cx="822325" cy="750888"/>
            </a:xfrm>
            <a:custGeom>
              <a:avLst/>
              <a:gdLst>
                <a:gd name="T0" fmla="*/ 73 w 73"/>
                <a:gd name="T1" fmla="*/ 10 h 66"/>
                <a:gd name="T2" fmla="*/ 73 w 73"/>
                <a:gd name="T3" fmla="*/ 2 h 66"/>
                <a:gd name="T4" fmla="*/ 54 w 73"/>
                <a:gd name="T5" fmla="*/ 2 h 66"/>
                <a:gd name="T6" fmla="*/ 54 w 73"/>
                <a:gd name="T7" fmla="*/ 11 h 66"/>
                <a:gd name="T8" fmla="*/ 31 w 73"/>
                <a:gd name="T9" fmla="*/ 0 h 66"/>
                <a:gd name="T10" fmla="*/ 0 w 73"/>
                <a:gd name="T11" fmla="*/ 33 h 66"/>
                <a:gd name="T12" fmla="*/ 31 w 73"/>
                <a:gd name="T13" fmla="*/ 66 h 66"/>
                <a:gd name="T14" fmla="*/ 54 w 73"/>
                <a:gd name="T15" fmla="*/ 55 h 66"/>
                <a:gd name="T16" fmla="*/ 54 w 73"/>
                <a:gd name="T17" fmla="*/ 65 h 66"/>
                <a:gd name="T18" fmla="*/ 73 w 73"/>
                <a:gd name="T19" fmla="*/ 65 h 66"/>
                <a:gd name="T20" fmla="*/ 73 w 73"/>
                <a:gd name="T21" fmla="*/ 56 h 66"/>
                <a:gd name="T22" fmla="*/ 64 w 73"/>
                <a:gd name="T23" fmla="*/ 56 h 66"/>
                <a:gd name="T24" fmla="*/ 64 w 73"/>
                <a:gd name="T25" fmla="*/ 10 h 66"/>
                <a:gd name="T26" fmla="*/ 73 w 73"/>
                <a:gd name="T27" fmla="*/ 10 h 66"/>
                <a:gd name="T28" fmla="*/ 33 w 73"/>
                <a:gd name="T29" fmla="*/ 58 h 66"/>
                <a:gd name="T30" fmla="*/ 11 w 73"/>
                <a:gd name="T31" fmla="*/ 33 h 66"/>
                <a:gd name="T32" fmla="*/ 33 w 73"/>
                <a:gd name="T33" fmla="*/ 9 h 66"/>
                <a:gd name="T34" fmla="*/ 54 w 73"/>
                <a:gd name="T35" fmla="*/ 33 h 66"/>
                <a:gd name="T36" fmla="*/ 33 w 73"/>
                <a:gd name="T37" fmla="*/ 5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3" h="66">
                  <a:moveTo>
                    <a:pt x="73" y="10"/>
                  </a:moveTo>
                  <a:cubicBezTo>
                    <a:pt x="73" y="2"/>
                    <a:pt x="73" y="2"/>
                    <a:pt x="73" y="2"/>
                  </a:cubicBezTo>
                  <a:cubicBezTo>
                    <a:pt x="54" y="2"/>
                    <a:pt x="54" y="2"/>
                    <a:pt x="54" y="2"/>
                  </a:cubicBezTo>
                  <a:cubicBezTo>
                    <a:pt x="54" y="11"/>
                    <a:pt x="54" y="11"/>
                    <a:pt x="54" y="11"/>
                  </a:cubicBezTo>
                  <a:cubicBezTo>
                    <a:pt x="49" y="4"/>
                    <a:pt x="41" y="0"/>
                    <a:pt x="31" y="0"/>
                  </a:cubicBezTo>
                  <a:cubicBezTo>
                    <a:pt x="13" y="0"/>
                    <a:pt x="0" y="14"/>
                    <a:pt x="0" y="33"/>
                  </a:cubicBezTo>
                  <a:cubicBezTo>
                    <a:pt x="0" y="52"/>
                    <a:pt x="13" y="66"/>
                    <a:pt x="31" y="66"/>
                  </a:cubicBezTo>
                  <a:cubicBezTo>
                    <a:pt x="41" y="66"/>
                    <a:pt x="49" y="62"/>
                    <a:pt x="54" y="55"/>
                  </a:cubicBezTo>
                  <a:cubicBezTo>
                    <a:pt x="54" y="65"/>
                    <a:pt x="54" y="65"/>
                    <a:pt x="54" y="65"/>
                  </a:cubicBezTo>
                  <a:cubicBezTo>
                    <a:pt x="73" y="65"/>
                    <a:pt x="73" y="65"/>
                    <a:pt x="73" y="65"/>
                  </a:cubicBezTo>
                  <a:cubicBezTo>
                    <a:pt x="73" y="56"/>
                    <a:pt x="73" y="56"/>
                    <a:pt x="73" y="56"/>
                  </a:cubicBezTo>
                  <a:cubicBezTo>
                    <a:pt x="64" y="56"/>
                    <a:pt x="64" y="56"/>
                    <a:pt x="64" y="56"/>
                  </a:cubicBezTo>
                  <a:cubicBezTo>
                    <a:pt x="64" y="10"/>
                    <a:pt x="64" y="10"/>
                    <a:pt x="64" y="10"/>
                  </a:cubicBezTo>
                  <a:lnTo>
                    <a:pt x="73" y="10"/>
                  </a:lnTo>
                  <a:close/>
                  <a:moveTo>
                    <a:pt x="33" y="58"/>
                  </a:moveTo>
                  <a:cubicBezTo>
                    <a:pt x="20" y="58"/>
                    <a:pt x="11" y="47"/>
                    <a:pt x="11" y="33"/>
                  </a:cubicBezTo>
                  <a:cubicBezTo>
                    <a:pt x="11" y="19"/>
                    <a:pt x="20" y="9"/>
                    <a:pt x="33" y="9"/>
                  </a:cubicBezTo>
                  <a:cubicBezTo>
                    <a:pt x="46" y="9"/>
                    <a:pt x="54" y="19"/>
                    <a:pt x="54" y="33"/>
                  </a:cubicBezTo>
                  <a:cubicBezTo>
                    <a:pt x="54" y="47"/>
                    <a:pt x="46" y="58"/>
                    <a:pt x="33" y="58"/>
                  </a:cubicBezTo>
                  <a:close/>
                </a:path>
              </a:pathLst>
            </a:cu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8"/>
            <p:cNvSpPr>
              <a:spLocks noEditPoints="1"/>
            </p:cNvSpPr>
            <p:nvPr/>
          </p:nvSpPr>
          <p:spPr bwMode="auto">
            <a:xfrm>
              <a:off x="5608638" y="3111500"/>
              <a:ext cx="731838" cy="750888"/>
            </a:xfrm>
            <a:custGeom>
              <a:avLst/>
              <a:gdLst>
                <a:gd name="T0" fmla="*/ 65 w 65"/>
                <a:gd name="T1" fmla="*/ 32 h 66"/>
                <a:gd name="T2" fmla="*/ 33 w 65"/>
                <a:gd name="T3" fmla="*/ 0 h 66"/>
                <a:gd name="T4" fmla="*/ 0 w 65"/>
                <a:gd name="T5" fmla="*/ 33 h 66"/>
                <a:gd name="T6" fmla="*/ 33 w 65"/>
                <a:gd name="T7" fmla="*/ 66 h 66"/>
                <a:gd name="T8" fmla="*/ 63 w 65"/>
                <a:gd name="T9" fmla="*/ 48 h 66"/>
                <a:gd name="T10" fmla="*/ 53 w 65"/>
                <a:gd name="T11" fmla="*/ 48 h 66"/>
                <a:gd name="T12" fmla="*/ 34 w 65"/>
                <a:gd name="T13" fmla="*/ 58 h 66"/>
                <a:gd name="T14" fmla="*/ 11 w 65"/>
                <a:gd name="T15" fmla="*/ 37 h 66"/>
                <a:gd name="T16" fmla="*/ 65 w 65"/>
                <a:gd name="T17" fmla="*/ 37 h 66"/>
                <a:gd name="T18" fmla="*/ 65 w 65"/>
                <a:gd name="T19" fmla="*/ 32 h 66"/>
                <a:gd name="T20" fmla="*/ 11 w 65"/>
                <a:gd name="T21" fmla="*/ 28 h 66"/>
                <a:gd name="T22" fmla="*/ 33 w 65"/>
                <a:gd name="T23" fmla="*/ 8 h 66"/>
                <a:gd name="T24" fmla="*/ 55 w 65"/>
                <a:gd name="T25" fmla="*/ 28 h 66"/>
                <a:gd name="T26" fmla="*/ 11 w 65"/>
                <a:gd name="T27" fmla="*/ 2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6">
                  <a:moveTo>
                    <a:pt x="65" y="32"/>
                  </a:moveTo>
                  <a:cubicBezTo>
                    <a:pt x="65" y="13"/>
                    <a:pt x="53" y="0"/>
                    <a:pt x="33" y="0"/>
                  </a:cubicBezTo>
                  <a:cubicBezTo>
                    <a:pt x="14" y="0"/>
                    <a:pt x="0" y="14"/>
                    <a:pt x="0" y="33"/>
                  </a:cubicBezTo>
                  <a:cubicBezTo>
                    <a:pt x="0" y="53"/>
                    <a:pt x="14" y="66"/>
                    <a:pt x="33" y="66"/>
                  </a:cubicBezTo>
                  <a:cubicBezTo>
                    <a:pt x="47" y="66"/>
                    <a:pt x="58" y="59"/>
                    <a:pt x="63" y="48"/>
                  </a:cubicBezTo>
                  <a:cubicBezTo>
                    <a:pt x="53" y="48"/>
                    <a:pt x="53" y="48"/>
                    <a:pt x="53" y="48"/>
                  </a:cubicBezTo>
                  <a:cubicBezTo>
                    <a:pt x="50" y="54"/>
                    <a:pt x="43" y="58"/>
                    <a:pt x="34" y="58"/>
                  </a:cubicBezTo>
                  <a:cubicBezTo>
                    <a:pt x="19" y="58"/>
                    <a:pt x="12" y="49"/>
                    <a:pt x="11" y="37"/>
                  </a:cubicBezTo>
                  <a:cubicBezTo>
                    <a:pt x="65" y="37"/>
                    <a:pt x="65" y="37"/>
                    <a:pt x="65" y="37"/>
                  </a:cubicBezTo>
                  <a:lnTo>
                    <a:pt x="65" y="32"/>
                  </a:lnTo>
                  <a:close/>
                  <a:moveTo>
                    <a:pt x="11" y="28"/>
                  </a:moveTo>
                  <a:cubicBezTo>
                    <a:pt x="12" y="17"/>
                    <a:pt x="20" y="8"/>
                    <a:pt x="33" y="8"/>
                  </a:cubicBezTo>
                  <a:cubicBezTo>
                    <a:pt x="47" y="8"/>
                    <a:pt x="54" y="18"/>
                    <a:pt x="55" y="28"/>
                  </a:cubicBezTo>
                  <a:lnTo>
                    <a:pt x="11" y="28"/>
                  </a:lnTo>
                  <a:close/>
                </a:path>
              </a:pathLst>
            </a:cu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9"/>
            <p:cNvSpPr>
              <a:spLocks/>
            </p:cNvSpPr>
            <p:nvPr/>
          </p:nvSpPr>
          <p:spPr bwMode="auto">
            <a:xfrm>
              <a:off x="7613650" y="2952750"/>
              <a:ext cx="360363" cy="898525"/>
            </a:xfrm>
            <a:custGeom>
              <a:avLst/>
              <a:gdLst>
                <a:gd name="T0" fmla="*/ 20 w 32"/>
                <a:gd name="T1" fmla="*/ 62 h 79"/>
                <a:gd name="T2" fmla="*/ 20 w 32"/>
                <a:gd name="T3" fmla="*/ 24 h 79"/>
                <a:gd name="T4" fmla="*/ 32 w 32"/>
                <a:gd name="T5" fmla="*/ 24 h 79"/>
                <a:gd name="T6" fmla="*/ 32 w 32"/>
                <a:gd name="T7" fmla="*/ 16 h 79"/>
                <a:gd name="T8" fmla="*/ 20 w 32"/>
                <a:gd name="T9" fmla="*/ 16 h 79"/>
                <a:gd name="T10" fmla="*/ 20 w 32"/>
                <a:gd name="T11" fmla="*/ 0 h 79"/>
                <a:gd name="T12" fmla="*/ 9 w 32"/>
                <a:gd name="T13" fmla="*/ 0 h 79"/>
                <a:gd name="T14" fmla="*/ 9 w 32"/>
                <a:gd name="T15" fmla="*/ 16 h 79"/>
                <a:gd name="T16" fmla="*/ 0 w 32"/>
                <a:gd name="T17" fmla="*/ 16 h 79"/>
                <a:gd name="T18" fmla="*/ 0 w 32"/>
                <a:gd name="T19" fmla="*/ 24 h 79"/>
                <a:gd name="T20" fmla="*/ 9 w 32"/>
                <a:gd name="T21" fmla="*/ 24 h 79"/>
                <a:gd name="T22" fmla="*/ 9 w 32"/>
                <a:gd name="T23" fmla="*/ 63 h 79"/>
                <a:gd name="T24" fmla="*/ 26 w 32"/>
                <a:gd name="T25" fmla="*/ 79 h 79"/>
                <a:gd name="T26" fmla="*/ 32 w 32"/>
                <a:gd name="T27" fmla="*/ 79 h 79"/>
                <a:gd name="T28" fmla="*/ 32 w 32"/>
                <a:gd name="T29" fmla="*/ 70 h 79"/>
                <a:gd name="T30" fmla="*/ 27 w 32"/>
                <a:gd name="T31" fmla="*/ 71 h 79"/>
                <a:gd name="T32" fmla="*/ 20 w 32"/>
                <a:gd name="T33" fmla="*/ 6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79">
                  <a:moveTo>
                    <a:pt x="20" y="62"/>
                  </a:moveTo>
                  <a:cubicBezTo>
                    <a:pt x="20" y="24"/>
                    <a:pt x="20" y="24"/>
                    <a:pt x="20" y="24"/>
                  </a:cubicBezTo>
                  <a:cubicBezTo>
                    <a:pt x="32" y="24"/>
                    <a:pt x="32" y="24"/>
                    <a:pt x="32" y="24"/>
                  </a:cubicBezTo>
                  <a:cubicBezTo>
                    <a:pt x="32" y="16"/>
                    <a:pt x="32" y="16"/>
                    <a:pt x="32" y="16"/>
                  </a:cubicBezTo>
                  <a:cubicBezTo>
                    <a:pt x="20" y="16"/>
                    <a:pt x="20" y="16"/>
                    <a:pt x="20" y="16"/>
                  </a:cubicBezTo>
                  <a:cubicBezTo>
                    <a:pt x="20" y="0"/>
                    <a:pt x="20" y="0"/>
                    <a:pt x="20" y="0"/>
                  </a:cubicBezTo>
                  <a:cubicBezTo>
                    <a:pt x="9" y="0"/>
                    <a:pt x="9" y="0"/>
                    <a:pt x="9" y="0"/>
                  </a:cubicBezTo>
                  <a:cubicBezTo>
                    <a:pt x="9" y="16"/>
                    <a:pt x="9" y="16"/>
                    <a:pt x="9" y="16"/>
                  </a:cubicBezTo>
                  <a:cubicBezTo>
                    <a:pt x="0" y="16"/>
                    <a:pt x="0" y="16"/>
                    <a:pt x="0" y="16"/>
                  </a:cubicBezTo>
                  <a:cubicBezTo>
                    <a:pt x="0" y="24"/>
                    <a:pt x="0" y="24"/>
                    <a:pt x="0" y="24"/>
                  </a:cubicBezTo>
                  <a:cubicBezTo>
                    <a:pt x="9" y="24"/>
                    <a:pt x="9" y="24"/>
                    <a:pt x="9" y="24"/>
                  </a:cubicBezTo>
                  <a:cubicBezTo>
                    <a:pt x="9" y="63"/>
                    <a:pt x="9" y="63"/>
                    <a:pt x="9" y="63"/>
                  </a:cubicBezTo>
                  <a:cubicBezTo>
                    <a:pt x="9" y="74"/>
                    <a:pt x="14" y="79"/>
                    <a:pt x="26" y="79"/>
                  </a:cubicBezTo>
                  <a:cubicBezTo>
                    <a:pt x="28" y="79"/>
                    <a:pt x="31" y="79"/>
                    <a:pt x="32" y="79"/>
                  </a:cubicBezTo>
                  <a:cubicBezTo>
                    <a:pt x="32" y="70"/>
                    <a:pt x="32" y="70"/>
                    <a:pt x="32" y="70"/>
                  </a:cubicBezTo>
                  <a:cubicBezTo>
                    <a:pt x="30" y="71"/>
                    <a:pt x="29" y="71"/>
                    <a:pt x="27" y="71"/>
                  </a:cubicBezTo>
                  <a:cubicBezTo>
                    <a:pt x="22" y="71"/>
                    <a:pt x="20" y="69"/>
                    <a:pt x="20" y="62"/>
                  </a:cubicBezTo>
                </a:path>
              </a:pathLst>
            </a:cu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10"/>
            <p:cNvSpPr>
              <a:spLocks/>
            </p:cNvSpPr>
            <p:nvPr/>
          </p:nvSpPr>
          <p:spPr bwMode="auto">
            <a:xfrm>
              <a:off x="7275513" y="2816225"/>
              <a:ext cx="338138" cy="1035050"/>
            </a:xfrm>
            <a:custGeom>
              <a:avLst/>
              <a:gdLst>
                <a:gd name="T0" fmla="*/ 24 w 30"/>
                <a:gd name="T1" fmla="*/ 91 h 91"/>
                <a:gd name="T2" fmla="*/ 30 w 30"/>
                <a:gd name="T3" fmla="*/ 91 h 91"/>
                <a:gd name="T4" fmla="*/ 30 w 30"/>
                <a:gd name="T5" fmla="*/ 82 h 91"/>
                <a:gd name="T6" fmla="*/ 26 w 30"/>
                <a:gd name="T7" fmla="*/ 83 h 91"/>
                <a:gd name="T8" fmla="*/ 19 w 30"/>
                <a:gd name="T9" fmla="*/ 74 h 91"/>
                <a:gd name="T10" fmla="*/ 19 w 30"/>
                <a:gd name="T11" fmla="*/ 0 h 91"/>
                <a:gd name="T12" fmla="*/ 0 w 30"/>
                <a:gd name="T13" fmla="*/ 0 h 91"/>
                <a:gd name="T14" fmla="*/ 0 w 30"/>
                <a:gd name="T15" fmla="*/ 8 h 91"/>
                <a:gd name="T16" fmla="*/ 9 w 30"/>
                <a:gd name="T17" fmla="*/ 8 h 91"/>
                <a:gd name="T18" fmla="*/ 9 w 30"/>
                <a:gd name="T19" fmla="*/ 74 h 91"/>
                <a:gd name="T20" fmla="*/ 24 w 30"/>
                <a:gd name="T21"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 h="91">
                  <a:moveTo>
                    <a:pt x="24" y="91"/>
                  </a:moveTo>
                  <a:cubicBezTo>
                    <a:pt x="26" y="91"/>
                    <a:pt x="29" y="91"/>
                    <a:pt x="30" y="91"/>
                  </a:cubicBezTo>
                  <a:cubicBezTo>
                    <a:pt x="30" y="82"/>
                    <a:pt x="30" y="82"/>
                    <a:pt x="30" y="82"/>
                  </a:cubicBezTo>
                  <a:cubicBezTo>
                    <a:pt x="28" y="83"/>
                    <a:pt x="27" y="83"/>
                    <a:pt x="26" y="83"/>
                  </a:cubicBezTo>
                  <a:cubicBezTo>
                    <a:pt x="21" y="83"/>
                    <a:pt x="19" y="80"/>
                    <a:pt x="19" y="74"/>
                  </a:cubicBezTo>
                  <a:cubicBezTo>
                    <a:pt x="19" y="0"/>
                    <a:pt x="19" y="0"/>
                    <a:pt x="19" y="0"/>
                  </a:cubicBezTo>
                  <a:cubicBezTo>
                    <a:pt x="0" y="0"/>
                    <a:pt x="0" y="0"/>
                    <a:pt x="0" y="0"/>
                  </a:cubicBezTo>
                  <a:cubicBezTo>
                    <a:pt x="0" y="8"/>
                    <a:pt x="0" y="8"/>
                    <a:pt x="0" y="8"/>
                  </a:cubicBezTo>
                  <a:cubicBezTo>
                    <a:pt x="9" y="8"/>
                    <a:pt x="9" y="8"/>
                    <a:pt x="9" y="8"/>
                  </a:cubicBezTo>
                  <a:cubicBezTo>
                    <a:pt x="9" y="74"/>
                    <a:pt x="9" y="74"/>
                    <a:pt x="9" y="74"/>
                  </a:cubicBezTo>
                  <a:cubicBezTo>
                    <a:pt x="9" y="85"/>
                    <a:pt x="13" y="91"/>
                    <a:pt x="24" y="91"/>
                  </a:cubicBezTo>
                </a:path>
              </a:pathLst>
            </a:cu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11"/>
            <p:cNvSpPr>
              <a:spLocks/>
            </p:cNvSpPr>
            <p:nvPr/>
          </p:nvSpPr>
          <p:spPr bwMode="auto">
            <a:xfrm>
              <a:off x="3603625" y="2781300"/>
              <a:ext cx="911225" cy="1092200"/>
            </a:xfrm>
            <a:custGeom>
              <a:avLst/>
              <a:gdLst>
                <a:gd name="T0" fmla="*/ 28 w 81"/>
                <a:gd name="T1" fmla="*/ 65 h 96"/>
                <a:gd name="T2" fmla="*/ 41 w 81"/>
                <a:gd name="T3" fmla="*/ 74 h 96"/>
                <a:gd name="T4" fmla="*/ 52 w 81"/>
                <a:gd name="T5" fmla="*/ 68 h 96"/>
                <a:gd name="T6" fmla="*/ 36 w 81"/>
                <a:gd name="T7" fmla="*/ 59 h 96"/>
                <a:gd name="T8" fmla="*/ 12 w 81"/>
                <a:gd name="T9" fmla="*/ 50 h 96"/>
                <a:gd name="T10" fmla="*/ 1 w 81"/>
                <a:gd name="T11" fmla="*/ 29 h 96"/>
                <a:gd name="T12" fmla="*/ 39 w 81"/>
                <a:gd name="T13" fmla="*/ 0 h 96"/>
                <a:gd name="T14" fmla="*/ 78 w 81"/>
                <a:gd name="T15" fmla="*/ 29 h 96"/>
                <a:gd name="T16" fmla="*/ 51 w 81"/>
                <a:gd name="T17" fmla="*/ 29 h 96"/>
                <a:gd name="T18" fmla="*/ 39 w 81"/>
                <a:gd name="T19" fmla="*/ 21 h 96"/>
                <a:gd name="T20" fmla="*/ 30 w 81"/>
                <a:gd name="T21" fmla="*/ 27 h 96"/>
                <a:gd name="T22" fmla="*/ 43 w 81"/>
                <a:gd name="T23" fmla="*/ 35 h 96"/>
                <a:gd name="T24" fmla="*/ 69 w 81"/>
                <a:gd name="T25" fmla="*/ 43 h 96"/>
                <a:gd name="T26" fmla="*/ 81 w 81"/>
                <a:gd name="T27" fmla="*/ 65 h 96"/>
                <a:gd name="T28" fmla="*/ 40 w 81"/>
                <a:gd name="T29" fmla="*/ 96 h 96"/>
                <a:gd name="T30" fmla="*/ 0 w 81"/>
                <a:gd name="T31" fmla="*/ 65 h 96"/>
                <a:gd name="T32" fmla="*/ 28 w 81"/>
                <a:gd name="T33" fmla="*/ 65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1" h="96">
                  <a:moveTo>
                    <a:pt x="28" y="65"/>
                  </a:moveTo>
                  <a:cubicBezTo>
                    <a:pt x="29" y="72"/>
                    <a:pt x="33" y="74"/>
                    <a:pt x="41" y="74"/>
                  </a:cubicBezTo>
                  <a:cubicBezTo>
                    <a:pt x="48" y="74"/>
                    <a:pt x="52" y="72"/>
                    <a:pt x="52" y="68"/>
                  </a:cubicBezTo>
                  <a:cubicBezTo>
                    <a:pt x="52" y="62"/>
                    <a:pt x="47" y="62"/>
                    <a:pt x="36" y="59"/>
                  </a:cubicBezTo>
                  <a:cubicBezTo>
                    <a:pt x="24" y="55"/>
                    <a:pt x="15" y="53"/>
                    <a:pt x="12" y="50"/>
                  </a:cubicBezTo>
                  <a:cubicBezTo>
                    <a:pt x="5" y="45"/>
                    <a:pt x="1" y="38"/>
                    <a:pt x="1" y="29"/>
                  </a:cubicBezTo>
                  <a:cubicBezTo>
                    <a:pt x="1" y="11"/>
                    <a:pt x="15" y="0"/>
                    <a:pt x="39" y="0"/>
                  </a:cubicBezTo>
                  <a:cubicBezTo>
                    <a:pt x="63" y="0"/>
                    <a:pt x="77" y="10"/>
                    <a:pt x="78" y="29"/>
                  </a:cubicBezTo>
                  <a:cubicBezTo>
                    <a:pt x="51" y="29"/>
                    <a:pt x="51" y="29"/>
                    <a:pt x="51" y="29"/>
                  </a:cubicBezTo>
                  <a:cubicBezTo>
                    <a:pt x="50" y="23"/>
                    <a:pt x="46" y="21"/>
                    <a:pt x="39" y="21"/>
                  </a:cubicBezTo>
                  <a:cubicBezTo>
                    <a:pt x="33" y="21"/>
                    <a:pt x="30" y="23"/>
                    <a:pt x="30" y="27"/>
                  </a:cubicBezTo>
                  <a:cubicBezTo>
                    <a:pt x="30" y="32"/>
                    <a:pt x="34" y="33"/>
                    <a:pt x="43" y="35"/>
                  </a:cubicBezTo>
                  <a:cubicBezTo>
                    <a:pt x="54" y="38"/>
                    <a:pt x="63" y="40"/>
                    <a:pt x="69" y="43"/>
                  </a:cubicBezTo>
                  <a:cubicBezTo>
                    <a:pt x="77" y="49"/>
                    <a:pt x="81" y="55"/>
                    <a:pt x="81" y="65"/>
                  </a:cubicBezTo>
                  <a:cubicBezTo>
                    <a:pt x="81" y="84"/>
                    <a:pt x="66" y="96"/>
                    <a:pt x="40" y="96"/>
                  </a:cubicBezTo>
                  <a:cubicBezTo>
                    <a:pt x="16" y="96"/>
                    <a:pt x="1" y="84"/>
                    <a:pt x="0" y="65"/>
                  </a:cubicBezTo>
                  <a:lnTo>
                    <a:pt x="28" y="65"/>
                  </a:ln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12"/>
            <p:cNvSpPr>
              <a:spLocks/>
            </p:cNvSpPr>
            <p:nvPr/>
          </p:nvSpPr>
          <p:spPr bwMode="auto">
            <a:xfrm>
              <a:off x="1698625" y="2781300"/>
              <a:ext cx="1014413" cy="1092200"/>
            </a:xfrm>
            <a:custGeom>
              <a:avLst/>
              <a:gdLst>
                <a:gd name="T0" fmla="*/ 90 w 90"/>
                <a:gd name="T1" fmla="*/ 58 h 96"/>
                <a:gd name="T2" fmla="*/ 46 w 90"/>
                <a:gd name="T3" fmla="*/ 96 h 96"/>
                <a:gd name="T4" fmla="*/ 0 w 90"/>
                <a:gd name="T5" fmla="*/ 48 h 96"/>
                <a:gd name="T6" fmla="*/ 46 w 90"/>
                <a:gd name="T7" fmla="*/ 0 h 96"/>
                <a:gd name="T8" fmla="*/ 89 w 90"/>
                <a:gd name="T9" fmla="*/ 37 h 96"/>
                <a:gd name="T10" fmla="*/ 62 w 90"/>
                <a:gd name="T11" fmla="*/ 37 h 96"/>
                <a:gd name="T12" fmla="*/ 46 w 90"/>
                <a:gd name="T13" fmla="*/ 23 h 96"/>
                <a:gd name="T14" fmla="*/ 29 w 90"/>
                <a:gd name="T15" fmla="*/ 48 h 96"/>
                <a:gd name="T16" fmla="*/ 47 w 90"/>
                <a:gd name="T17" fmla="*/ 73 h 96"/>
                <a:gd name="T18" fmla="*/ 62 w 90"/>
                <a:gd name="T19" fmla="*/ 58 h 96"/>
                <a:gd name="T20" fmla="*/ 90 w 90"/>
                <a:gd name="T21" fmla="*/ 5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0" h="96">
                  <a:moveTo>
                    <a:pt x="90" y="58"/>
                  </a:moveTo>
                  <a:cubicBezTo>
                    <a:pt x="88" y="82"/>
                    <a:pt x="72" y="96"/>
                    <a:pt x="46" y="96"/>
                  </a:cubicBezTo>
                  <a:cubicBezTo>
                    <a:pt x="17" y="96"/>
                    <a:pt x="0" y="78"/>
                    <a:pt x="0" y="48"/>
                  </a:cubicBezTo>
                  <a:cubicBezTo>
                    <a:pt x="0" y="18"/>
                    <a:pt x="17" y="0"/>
                    <a:pt x="46" y="0"/>
                  </a:cubicBezTo>
                  <a:cubicBezTo>
                    <a:pt x="72" y="0"/>
                    <a:pt x="88" y="13"/>
                    <a:pt x="89" y="37"/>
                  </a:cubicBezTo>
                  <a:cubicBezTo>
                    <a:pt x="62" y="37"/>
                    <a:pt x="62" y="37"/>
                    <a:pt x="62" y="37"/>
                  </a:cubicBezTo>
                  <a:cubicBezTo>
                    <a:pt x="61" y="28"/>
                    <a:pt x="55" y="23"/>
                    <a:pt x="46" y="23"/>
                  </a:cubicBezTo>
                  <a:cubicBezTo>
                    <a:pt x="35" y="23"/>
                    <a:pt x="29" y="31"/>
                    <a:pt x="29" y="48"/>
                  </a:cubicBezTo>
                  <a:cubicBezTo>
                    <a:pt x="29" y="65"/>
                    <a:pt x="35" y="73"/>
                    <a:pt x="47" y="73"/>
                  </a:cubicBezTo>
                  <a:cubicBezTo>
                    <a:pt x="56" y="73"/>
                    <a:pt x="61" y="68"/>
                    <a:pt x="62" y="58"/>
                  </a:cubicBezTo>
                  <a:lnTo>
                    <a:pt x="90" y="58"/>
                  </a:ln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Freeform 13"/>
            <p:cNvSpPr>
              <a:spLocks/>
            </p:cNvSpPr>
            <p:nvPr/>
          </p:nvSpPr>
          <p:spPr bwMode="auto">
            <a:xfrm>
              <a:off x="2644775" y="2816225"/>
              <a:ext cx="1014413" cy="1023938"/>
            </a:xfrm>
            <a:custGeom>
              <a:avLst/>
              <a:gdLst>
                <a:gd name="T0" fmla="*/ 0 w 639"/>
                <a:gd name="T1" fmla="*/ 0 h 645"/>
                <a:gd name="T2" fmla="*/ 206 w 639"/>
                <a:gd name="T3" fmla="*/ 0 h 645"/>
                <a:gd name="T4" fmla="*/ 320 w 639"/>
                <a:gd name="T5" fmla="*/ 415 h 645"/>
                <a:gd name="T6" fmla="*/ 433 w 639"/>
                <a:gd name="T7" fmla="*/ 0 h 645"/>
                <a:gd name="T8" fmla="*/ 639 w 639"/>
                <a:gd name="T9" fmla="*/ 0 h 645"/>
                <a:gd name="T10" fmla="*/ 419 w 639"/>
                <a:gd name="T11" fmla="*/ 645 h 645"/>
                <a:gd name="T12" fmla="*/ 213 w 639"/>
                <a:gd name="T13" fmla="*/ 645 h 645"/>
                <a:gd name="T14" fmla="*/ 0 w 639"/>
                <a:gd name="T15" fmla="*/ 0 h 6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9" h="645">
                  <a:moveTo>
                    <a:pt x="0" y="0"/>
                  </a:moveTo>
                  <a:lnTo>
                    <a:pt x="206" y="0"/>
                  </a:lnTo>
                  <a:lnTo>
                    <a:pt x="320" y="415"/>
                  </a:lnTo>
                  <a:lnTo>
                    <a:pt x="433" y="0"/>
                  </a:lnTo>
                  <a:lnTo>
                    <a:pt x="639" y="0"/>
                  </a:lnTo>
                  <a:lnTo>
                    <a:pt x="419" y="645"/>
                  </a:lnTo>
                  <a:lnTo>
                    <a:pt x="213" y="645"/>
                  </a:lnTo>
                  <a:lnTo>
                    <a:pt x="0" y="0"/>
                  </a:ln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14"/>
            <p:cNvSpPr>
              <a:spLocks/>
            </p:cNvSpPr>
            <p:nvPr/>
          </p:nvSpPr>
          <p:spPr bwMode="auto">
            <a:xfrm>
              <a:off x="279400" y="2781300"/>
              <a:ext cx="1295400" cy="1092200"/>
            </a:xfrm>
            <a:custGeom>
              <a:avLst/>
              <a:gdLst>
                <a:gd name="T0" fmla="*/ 4 w 115"/>
                <a:gd name="T1" fmla="*/ 42 h 96"/>
                <a:gd name="T2" fmla="*/ 0 w 115"/>
                <a:gd name="T3" fmla="*/ 33 h 96"/>
                <a:gd name="T4" fmla="*/ 4 w 115"/>
                <a:gd name="T5" fmla="*/ 23 h 96"/>
                <a:gd name="T6" fmla="*/ 22 w 115"/>
                <a:gd name="T7" fmla="*/ 4 h 96"/>
                <a:gd name="T8" fmla="*/ 32 w 115"/>
                <a:gd name="T9" fmla="*/ 0 h 96"/>
                <a:gd name="T10" fmla="*/ 42 w 115"/>
                <a:gd name="T11" fmla="*/ 4 h 96"/>
                <a:gd name="T12" fmla="*/ 58 w 115"/>
                <a:gd name="T13" fmla="*/ 20 h 96"/>
                <a:gd name="T14" fmla="*/ 73 w 115"/>
                <a:gd name="T15" fmla="*/ 4 h 96"/>
                <a:gd name="T16" fmla="*/ 83 w 115"/>
                <a:gd name="T17" fmla="*/ 0 h 96"/>
                <a:gd name="T18" fmla="*/ 93 w 115"/>
                <a:gd name="T19" fmla="*/ 4 h 96"/>
                <a:gd name="T20" fmla="*/ 111 w 115"/>
                <a:gd name="T21" fmla="*/ 23 h 96"/>
                <a:gd name="T22" fmla="*/ 115 w 115"/>
                <a:gd name="T23" fmla="*/ 33 h 96"/>
                <a:gd name="T24" fmla="*/ 111 w 115"/>
                <a:gd name="T25" fmla="*/ 42 h 96"/>
                <a:gd name="T26" fmla="*/ 58 w 115"/>
                <a:gd name="T27" fmla="*/ 96 h 96"/>
                <a:gd name="T28" fmla="*/ 57 w 115"/>
                <a:gd name="T29" fmla="*/ 96 h 96"/>
                <a:gd name="T30" fmla="*/ 4 w 115"/>
                <a:gd name="T31" fmla="*/ 4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5" h="96">
                  <a:moveTo>
                    <a:pt x="4" y="42"/>
                  </a:moveTo>
                  <a:cubicBezTo>
                    <a:pt x="1" y="40"/>
                    <a:pt x="0" y="36"/>
                    <a:pt x="0" y="33"/>
                  </a:cubicBezTo>
                  <a:cubicBezTo>
                    <a:pt x="0" y="29"/>
                    <a:pt x="1" y="25"/>
                    <a:pt x="4" y="23"/>
                  </a:cubicBezTo>
                  <a:cubicBezTo>
                    <a:pt x="22" y="4"/>
                    <a:pt x="22" y="4"/>
                    <a:pt x="22" y="4"/>
                  </a:cubicBezTo>
                  <a:cubicBezTo>
                    <a:pt x="25" y="1"/>
                    <a:pt x="29" y="0"/>
                    <a:pt x="32" y="0"/>
                  </a:cubicBezTo>
                  <a:cubicBezTo>
                    <a:pt x="36" y="0"/>
                    <a:pt x="39" y="1"/>
                    <a:pt x="42" y="4"/>
                  </a:cubicBezTo>
                  <a:cubicBezTo>
                    <a:pt x="58" y="20"/>
                    <a:pt x="58" y="20"/>
                    <a:pt x="58" y="20"/>
                  </a:cubicBezTo>
                  <a:cubicBezTo>
                    <a:pt x="73" y="4"/>
                    <a:pt x="73" y="4"/>
                    <a:pt x="73" y="4"/>
                  </a:cubicBezTo>
                  <a:cubicBezTo>
                    <a:pt x="76" y="1"/>
                    <a:pt x="79" y="0"/>
                    <a:pt x="83" y="0"/>
                  </a:cubicBezTo>
                  <a:cubicBezTo>
                    <a:pt x="87" y="0"/>
                    <a:pt x="90" y="1"/>
                    <a:pt x="93" y="4"/>
                  </a:cubicBezTo>
                  <a:cubicBezTo>
                    <a:pt x="111" y="23"/>
                    <a:pt x="111" y="23"/>
                    <a:pt x="111" y="23"/>
                  </a:cubicBezTo>
                  <a:cubicBezTo>
                    <a:pt x="114" y="25"/>
                    <a:pt x="115" y="29"/>
                    <a:pt x="115" y="33"/>
                  </a:cubicBezTo>
                  <a:cubicBezTo>
                    <a:pt x="115" y="36"/>
                    <a:pt x="114" y="40"/>
                    <a:pt x="111" y="42"/>
                  </a:cubicBezTo>
                  <a:cubicBezTo>
                    <a:pt x="58" y="96"/>
                    <a:pt x="58" y="96"/>
                    <a:pt x="58" y="96"/>
                  </a:cubicBezTo>
                  <a:cubicBezTo>
                    <a:pt x="57" y="96"/>
                    <a:pt x="57" y="96"/>
                    <a:pt x="57" y="96"/>
                  </a:cubicBezTo>
                  <a:lnTo>
                    <a:pt x="4" y="42"/>
                  </a:ln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bwMode="auto">
          <a:xfrm>
            <a:off x="457198" y="274320"/>
            <a:ext cx="6172200" cy="1995215"/>
          </a:xfrm>
        </p:spPr>
        <p:txBody>
          <a:bodyPr rIns="0" anchor="b" anchorCtr="0"/>
          <a:lstStyle>
            <a:lvl1pPr>
              <a:lnSpc>
                <a:spcPct val="80000"/>
              </a:lnSpc>
              <a:defRPr sz="48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bwMode="auto">
          <a:xfrm>
            <a:off x="457200" y="2468880"/>
            <a:ext cx="3816216" cy="914400"/>
          </a:xfrm>
        </p:spPr>
        <p:txBody>
          <a:bodyPr/>
          <a:lstStyle>
            <a:lvl1pPr marL="0" indent="0" algn="l">
              <a:spcBef>
                <a:spcPts val="600"/>
              </a:spcBef>
              <a:buNone/>
              <a:defRPr sz="22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Footer Placeholder 3"/>
          <p:cNvSpPr>
            <a:spLocks noGrp="1"/>
          </p:cNvSpPr>
          <p:nvPr>
            <p:ph type="ftr" sz="quarter" idx="10"/>
          </p:nvPr>
        </p:nvSpPr>
        <p:spPr bwMode="gray"/>
        <p:txBody>
          <a:bodyPr/>
          <a:lstStyle>
            <a:lvl1pPr>
              <a:defRPr>
                <a:solidFill>
                  <a:schemeClr val="tx1">
                    <a:lumMod val="75000"/>
                    <a:lumOff val="25000"/>
                  </a:schemeClr>
                </a:solidFill>
              </a:defRPr>
            </a:lvl1pPr>
          </a:lstStyle>
          <a:p>
            <a:r>
              <a:rPr lang="en-US" dirty="0" smtClean="0"/>
              <a:t>©2016 CVS Health and/or one of its affiliates: Confidential &amp; Proprietary</a:t>
            </a:r>
            <a:endParaRPr lang="en-US" dirty="0"/>
          </a:p>
        </p:txBody>
      </p:sp>
    </p:spTree>
    <p:extLst>
      <p:ext uri="{BB962C8B-B14F-4D97-AF65-F5344CB8AC3E}">
        <p14:creationId xmlns="" xmlns:p14="http://schemas.microsoft.com/office/powerpoint/2010/main" val="1026641333"/>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with Image">
    <p:spTree>
      <p:nvGrpSpPr>
        <p:cNvPr id="1" name=""/>
        <p:cNvGrpSpPr/>
        <p:nvPr/>
      </p:nvGrpSpPr>
      <p:grpSpPr>
        <a:xfrm>
          <a:off x="0" y="0"/>
          <a:ext cx="0" cy="0"/>
          <a:chOff x="0" y="0"/>
          <a:chExt cx="0" cy="0"/>
        </a:xfrm>
      </p:grpSpPr>
      <p:sp>
        <p:nvSpPr>
          <p:cNvPr id="2" name="Title 1"/>
          <p:cNvSpPr>
            <a:spLocks noGrp="1"/>
          </p:cNvSpPr>
          <p:nvPr>
            <p:ph type="title"/>
          </p:nvPr>
        </p:nvSpPr>
        <p:spPr>
          <a:xfrm>
            <a:off x="457200" y="393192"/>
            <a:ext cx="8229600" cy="822960"/>
          </a:xfrm>
        </p:spPr>
        <p:txBody>
          <a:bodyPr/>
          <a:lstStyle/>
          <a:p>
            <a:r>
              <a:rPr lang="en-US" smtClean="0"/>
              <a:t>Click to edit Master title style</a:t>
            </a:r>
            <a:endParaRPr lang="en-US" dirty="0"/>
          </a:p>
        </p:txBody>
      </p:sp>
      <p:sp>
        <p:nvSpPr>
          <p:cNvPr id="3" name="Content Placeholder 2"/>
          <p:cNvSpPr>
            <a:spLocks noGrp="1"/>
          </p:cNvSpPr>
          <p:nvPr>
            <p:ph sz="half" idx="1" hasCustomPrompt="1"/>
          </p:nvPr>
        </p:nvSpPr>
        <p:spPr bwMode="gray">
          <a:xfrm>
            <a:off x="457207" y="1463040"/>
            <a:ext cx="3928859" cy="4389120"/>
          </a:xfrm>
        </p:spPr>
        <p:txBody>
          <a:bodyPr vert="horz" lIns="0" tIns="0" rIns="91440" bIns="0" rtlCol="0">
            <a:noAutofit/>
          </a:bodyPr>
          <a:lstStyle>
            <a:lvl1pPr>
              <a:defRPr lang="en-US" cap="none" dirty="0" smtClean="0"/>
            </a:lvl1pPr>
            <a:lvl2pPr>
              <a:defRPr lang="en-US" dirty="0" smtClean="0"/>
            </a:lvl2pPr>
            <a:lvl3pPr>
              <a:defRPr lang="en-US" dirty="0" smtClean="0"/>
            </a:lvl3pPr>
            <a:lvl4pPr>
              <a:defRPr lang="en-US" dirty="0" smtClean="0"/>
            </a:lvl4pPr>
            <a:lvl5pPr>
              <a:defRPr lang="en-US" dirty="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p>
            <a:r>
              <a:rPr lang="en-US" smtClean="0"/>
              <a:t>©2016 CVS Health and/or one of its affiliates: Confidential &amp; Proprietary</a:t>
            </a:r>
            <a:endParaRPr lang="en-US" dirty="0"/>
          </a:p>
        </p:txBody>
      </p:sp>
      <p:sp>
        <p:nvSpPr>
          <p:cNvPr id="7" name="Slide Number Placeholder 6"/>
          <p:cNvSpPr>
            <a:spLocks noGrp="1"/>
          </p:cNvSpPr>
          <p:nvPr>
            <p:ph type="sldNum" sz="quarter" idx="12"/>
          </p:nvPr>
        </p:nvSpPr>
        <p:spPr/>
        <p:txBody>
          <a:bodyPr/>
          <a:lstStyle/>
          <a:p>
            <a:fld id="{4D467D88-DCFD-354C-96A5-D863D5E9364D}" type="slidenum">
              <a:rPr lang="en-US" smtClean="0"/>
              <a:pPr/>
              <a:t>‹#›</a:t>
            </a:fld>
            <a:endParaRPr lang="en-US" dirty="0"/>
          </a:p>
        </p:txBody>
      </p:sp>
      <p:sp>
        <p:nvSpPr>
          <p:cNvPr id="8" name="Text Placeholder 7"/>
          <p:cNvSpPr>
            <a:spLocks noGrp="1"/>
          </p:cNvSpPr>
          <p:nvPr>
            <p:ph type="body" sz="quarter" idx="13"/>
          </p:nvPr>
        </p:nvSpPr>
        <p:spPr>
          <a:xfrm>
            <a:off x="4754880" y="1463040"/>
            <a:ext cx="3931920" cy="502920"/>
          </a:xfrm>
          <a:solidFill>
            <a:schemeClr val="tx1"/>
          </a:solidFill>
        </p:spPr>
        <p:txBody>
          <a:bodyPr lIns="91440" anchor="ctr" anchorCtr="0"/>
          <a:lstStyle>
            <a:lvl1pPr>
              <a:defRPr sz="1800" cap="all" baseline="0">
                <a:solidFill>
                  <a:srgbClr val="FFFFFF"/>
                </a:solidFill>
              </a:defRPr>
            </a:lvl1pPr>
          </a:lstStyle>
          <a:p>
            <a:pPr lvl="0"/>
            <a:r>
              <a:rPr lang="en-US" smtClean="0"/>
              <a:t>Click to edit Master text styles</a:t>
            </a:r>
          </a:p>
        </p:txBody>
      </p:sp>
      <p:sp>
        <p:nvSpPr>
          <p:cNvPr id="10" name="Text Placeholder 9"/>
          <p:cNvSpPr>
            <a:spLocks noGrp="1"/>
          </p:cNvSpPr>
          <p:nvPr>
            <p:ph type="body" sz="quarter" idx="14" hasCustomPrompt="1"/>
          </p:nvPr>
        </p:nvSpPr>
        <p:spPr>
          <a:xfrm>
            <a:off x="4754563" y="2057399"/>
            <a:ext cx="3932237" cy="3794760"/>
          </a:xfrm>
          <a:solidFill>
            <a:srgbClr val="FFFFFF"/>
          </a:solidFill>
        </p:spPr>
        <p:txBody>
          <a:bodyPr lIns="91440" anchor="ctr" anchorCtr="0"/>
          <a:lstStyle>
            <a:lvl1pPr>
              <a:defRPr sz="1600">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algn="ctr"/>
            <a:r>
              <a:rPr lang="en-US" sz="1400" dirty="0" smtClean="0">
                <a:solidFill>
                  <a:schemeClr val="tx1">
                    <a:lumMod val="50000"/>
                    <a:lumOff val="50000"/>
                  </a:schemeClr>
                </a:solidFill>
              </a:rPr>
              <a:t>Use this box as a cropping and positioning guideline for inserted images</a:t>
            </a:r>
          </a:p>
          <a:p>
            <a:pPr algn="ctr"/>
            <a:r>
              <a:rPr lang="en-US" sz="1400" dirty="0" smtClean="0">
                <a:solidFill>
                  <a:schemeClr val="tx1">
                    <a:lumMod val="50000"/>
                    <a:lumOff val="50000"/>
                  </a:schemeClr>
                </a:solidFill>
              </a:rPr>
              <a:t>Position image over this area and crop to edges of white box</a:t>
            </a:r>
          </a:p>
          <a:p>
            <a:pPr algn="ctr"/>
            <a:r>
              <a:rPr lang="en-US" sz="1400" dirty="0" smtClean="0">
                <a:solidFill>
                  <a:schemeClr val="tx1">
                    <a:lumMod val="50000"/>
                    <a:lumOff val="50000"/>
                  </a:schemeClr>
                </a:solidFill>
              </a:rPr>
              <a:t>Since “Snap to shape” is activated by default, cropping will be easy and accurate</a:t>
            </a:r>
          </a:p>
        </p:txBody>
      </p:sp>
    </p:spTree>
    <p:extLst>
      <p:ext uri="{BB962C8B-B14F-4D97-AF65-F5344CB8AC3E}">
        <p14:creationId xmlns="" xmlns:p14="http://schemas.microsoft.com/office/powerpoint/2010/main" val="3796108916"/>
      </p:ext>
    </p:extLst>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r>
              <a:rPr lang="en-US" smtClean="0"/>
              <a:t>©2016 CVS Health and/or one of its affiliates: Confidential &amp; Proprietary</a:t>
            </a:r>
            <a:endParaRPr lang="en-US" dirty="0"/>
          </a:p>
        </p:txBody>
      </p:sp>
      <p:sp>
        <p:nvSpPr>
          <p:cNvPr id="5" name="Slide Number Placeholder 4"/>
          <p:cNvSpPr>
            <a:spLocks noGrp="1"/>
          </p:cNvSpPr>
          <p:nvPr>
            <p:ph type="sldNum" sz="quarter" idx="12"/>
          </p:nvPr>
        </p:nvSpPr>
        <p:spPr/>
        <p:txBody>
          <a:bodyPr/>
          <a:lstStyle/>
          <a:p>
            <a:fld id="{4D467D88-DCFD-354C-96A5-D863D5E9364D}" type="slidenum">
              <a:rPr lang="en-US" smtClean="0"/>
              <a:pPr/>
              <a:t>‹#›</a:t>
            </a:fld>
            <a:endParaRPr lang="en-US" dirty="0"/>
          </a:p>
        </p:txBody>
      </p:sp>
    </p:spTree>
    <p:extLst>
      <p:ext uri="{BB962C8B-B14F-4D97-AF65-F5344CB8AC3E}">
        <p14:creationId xmlns="" xmlns:p14="http://schemas.microsoft.com/office/powerpoint/2010/main" val="2146829618"/>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772400" cy="1371600"/>
          </a:xfrm>
        </p:spPr>
        <p:txBody>
          <a:bodyPr rIns="0" anchor="b" anchorCtr="0"/>
          <a:lstStyle>
            <a:lvl1pPr algn="l">
              <a:lnSpc>
                <a:spcPct val="80000"/>
              </a:lnSpc>
              <a:defRPr sz="4800" b="1" cap="none">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bwMode="auto">
          <a:xfrm>
            <a:off x="457200" y="2011680"/>
            <a:ext cx="5486400" cy="1005840"/>
          </a:xfrm>
        </p:spPr>
        <p:txBody>
          <a:bodyPr rIns="0" anchor="t" anchorCtr="0"/>
          <a:lstStyle>
            <a:lvl1pPr marL="0" indent="0">
              <a:spcBef>
                <a:spcPts val="60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bwMode="gray"/>
        <p:txBody>
          <a:bodyPr/>
          <a:lstStyle>
            <a:lvl1pPr>
              <a:defRPr>
                <a:solidFill>
                  <a:schemeClr val="tx1">
                    <a:lumMod val="75000"/>
                    <a:lumOff val="25000"/>
                  </a:schemeClr>
                </a:solidFill>
              </a:defRPr>
            </a:lvl1pPr>
          </a:lstStyle>
          <a:p>
            <a:r>
              <a:rPr lang="en-US" smtClean="0"/>
              <a:t>©2016 CVS Health and/or one of its affiliates: Confidential &amp; Proprietary</a:t>
            </a:r>
            <a:endParaRPr lang="en-US" dirty="0"/>
          </a:p>
        </p:txBody>
      </p:sp>
      <p:sp>
        <p:nvSpPr>
          <p:cNvPr id="6" name="Slide Number Placeholder 5"/>
          <p:cNvSpPr>
            <a:spLocks noGrp="1"/>
          </p:cNvSpPr>
          <p:nvPr>
            <p:ph type="sldNum" sz="quarter" idx="12"/>
          </p:nvPr>
        </p:nvSpPr>
        <p:spPr bwMode="gray"/>
        <p:txBody>
          <a:bodyPr/>
          <a:lstStyle>
            <a:lvl1pPr>
              <a:defRPr>
                <a:solidFill>
                  <a:schemeClr val="tx1">
                    <a:lumMod val="75000"/>
                    <a:lumOff val="25000"/>
                  </a:schemeClr>
                </a:solidFill>
              </a:defRPr>
            </a:lvl1pPr>
          </a:lstStyle>
          <a:p>
            <a:fld id="{4D467D88-DCFD-354C-96A5-D863D5E9364D}" type="slidenum">
              <a:rPr lang="en-US" smtClean="0"/>
              <a:pPr/>
              <a:t>‹#›</a:t>
            </a:fld>
            <a:endParaRPr lang="en-US" dirty="0"/>
          </a:p>
        </p:txBody>
      </p:sp>
      <p:sp>
        <p:nvSpPr>
          <p:cNvPr id="8" name="TextBox 7"/>
          <p:cNvSpPr txBox="1"/>
          <p:nvPr userDrawn="1"/>
        </p:nvSpPr>
        <p:spPr>
          <a:xfrm>
            <a:off x="-500338" y="1693254"/>
            <a:ext cx="184666" cy="369332"/>
          </a:xfrm>
          <a:prstGeom prst="rect">
            <a:avLst/>
          </a:prstGeom>
          <a:noFill/>
        </p:spPr>
        <p:txBody>
          <a:bodyPr wrap="none" rtlCol="0">
            <a:spAutoFit/>
          </a:bodyPr>
          <a:lstStyle/>
          <a:p>
            <a:endParaRPr lang="en-US" dirty="0"/>
          </a:p>
        </p:txBody>
      </p:sp>
      <p:grpSp>
        <p:nvGrpSpPr>
          <p:cNvPr id="13" name="Group 12"/>
          <p:cNvGrpSpPr>
            <a:grpSpLocks noChangeAspect="1"/>
          </p:cNvGrpSpPr>
          <p:nvPr userDrawn="1"/>
        </p:nvGrpSpPr>
        <p:grpSpPr>
          <a:xfrm>
            <a:off x="7517045" y="6519234"/>
            <a:ext cx="1161288" cy="147738"/>
            <a:chOff x="279400" y="2781300"/>
            <a:chExt cx="8585200" cy="1092200"/>
          </a:xfrm>
          <a:solidFill>
            <a:schemeClr val="tx1"/>
          </a:solidFill>
        </p:grpSpPr>
        <p:sp>
          <p:nvSpPr>
            <p:cNvPr id="14" name="Freeform 5"/>
            <p:cNvSpPr>
              <a:spLocks/>
            </p:cNvSpPr>
            <p:nvPr/>
          </p:nvSpPr>
          <p:spPr bwMode="auto">
            <a:xfrm>
              <a:off x="4605338" y="2816225"/>
              <a:ext cx="958850" cy="1035050"/>
            </a:xfrm>
            <a:custGeom>
              <a:avLst/>
              <a:gdLst>
                <a:gd name="T0" fmla="*/ 142 w 604"/>
                <a:gd name="T1" fmla="*/ 272 h 652"/>
                <a:gd name="T2" fmla="*/ 142 w 604"/>
                <a:gd name="T3" fmla="*/ 57 h 652"/>
                <a:gd name="T4" fmla="*/ 206 w 604"/>
                <a:gd name="T5" fmla="*/ 57 h 652"/>
                <a:gd name="T6" fmla="*/ 206 w 604"/>
                <a:gd name="T7" fmla="*/ 0 h 652"/>
                <a:gd name="T8" fmla="*/ 0 w 604"/>
                <a:gd name="T9" fmla="*/ 0 h 652"/>
                <a:gd name="T10" fmla="*/ 0 w 604"/>
                <a:gd name="T11" fmla="*/ 57 h 652"/>
                <a:gd name="T12" fmla="*/ 64 w 604"/>
                <a:gd name="T13" fmla="*/ 57 h 652"/>
                <a:gd name="T14" fmla="*/ 64 w 604"/>
                <a:gd name="T15" fmla="*/ 587 h 652"/>
                <a:gd name="T16" fmla="*/ 0 w 604"/>
                <a:gd name="T17" fmla="*/ 587 h 652"/>
                <a:gd name="T18" fmla="*/ 0 w 604"/>
                <a:gd name="T19" fmla="*/ 652 h 652"/>
                <a:gd name="T20" fmla="*/ 206 w 604"/>
                <a:gd name="T21" fmla="*/ 652 h 652"/>
                <a:gd name="T22" fmla="*/ 206 w 604"/>
                <a:gd name="T23" fmla="*/ 587 h 652"/>
                <a:gd name="T24" fmla="*/ 142 w 604"/>
                <a:gd name="T25" fmla="*/ 587 h 652"/>
                <a:gd name="T26" fmla="*/ 142 w 604"/>
                <a:gd name="T27" fmla="*/ 329 h 652"/>
                <a:gd name="T28" fmla="*/ 462 w 604"/>
                <a:gd name="T29" fmla="*/ 329 h 652"/>
                <a:gd name="T30" fmla="*/ 462 w 604"/>
                <a:gd name="T31" fmla="*/ 587 h 652"/>
                <a:gd name="T32" fmla="*/ 398 w 604"/>
                <a:gd name="T33" fmla="*/ 587 h 652"/>
                <a:gd name="T34" fmla="*/ 398 w 604"/>
                <a:gd name="T35" fmla="*/ 652 h 652"/>
                <a:gd name="T36" fmla="*/ 604 w 604"/>
                <a:gd name="T37" fmla="*/ 652 h 652"/>
                <a:gd name="T38" fmla="*/ 604 w 604"/>
                <a:gd name="T39" fmla="*/ 587 h 652"/>
                <a:gd name="T40" fmla="*/ 540 w 604"/>
                <a:gd name="T41" fmla="*/ 587 h 652"/>
                <a:gd name="T42" fmla="*/ 540 w 604"/>
                <a:gd name="T43" fmla="*/ 57 h 652"/>
                <a:gd name="T44" fmla="*/ 604 w 604"/>
                <a:gd name="T45" fmla="*/ 57 h 652"/>
                <a:gd name="T46" fmla="*/ 604 w 604"/>
                <a:gd name="T47" fmla="*/ 0 h 652"/>
                <a:gd name="T48" fmla="*/ 398 w 604"/>
                <a:gd name="T49" fmla="*/ 0 h 652"/>
                <a:gd name="T50" fmla="*/ 398 w 604"/>
                <a:gd name="T51" fmla="*/ 57 h 652"/>
                <a:gd name="T52" fmla="*/ 462 w 604"/>
                <a:gd name="T53" fmla="*/ 57 h 652"/>
                <a:gd name="T54" fmla="*/ 462 w 604"/>
                <a:gd name="T55" fmla="*/ 272 h 652"/>
                <a:gd name="T56" fmla="*/ 142 w 604"/>
                <a:gd name="T57" fmla="*/ 2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4" h="652">
                  <a:moveTo>
                    <a:pt x="142" y="272"/>
                  </a:moveTo>
                  <a:lnTo>
                    <a:pt x="142" y="57"/>
                  </a:lnTo>
                  <a:lnTo>
                    <a:pt x="206" y="57"/>
                  </a:lnTo>
                  <a:lnTo>
                    <a:pt x="206" y="0"/>
                  </a:lnTo>
                  <a:lnTo>
                    <a:pt x="0" y="0"/>
                  </a:lnTo>
                  <a:lnTo>
                    <a:pt x="0" y="57"/>
                  </a:lnTo>
                  <a:lnTo>
                    <a:pt x="64" y="57"/>
                  </a:lnTo>
                  <a:lnTo>
                    <a:pt x="64" y="587"/>
                  </a:lnTo>
                  <a:lnTo>
                    <a:pt x="0" y="587"/>
                  </a:lnTo>
                  <a:lnTo>
                    <a:pt x="0" y="652"/>
                  </a:lnTo>
                  <a:lnTo>
                    <a:pt x="206" y="652"/>
                  </a:lnTo>
                  <a:lnTo>
                    <a:pt x="206" y="587"/>
                  </a:lnTo>
                  <a:lnTo>
                    <a:pt x="142" y="587"/>
                  </a:lnTo>
                  <a:lnTo>
                    <a:pt x="142" y="329"/>
                  </a:lnTo>
                  <a:lnTo>
                    <a:pt x="462" y="329"/>
                  </a:lnTo>
                  <a:lnTo>
                    <a:pt x="462" y="587"/>
                  </a:lnTo>
                  <a:lnTo>
                    <a:pt x="398" y="587"/>
                  </a:lnTo>
                  <a:lnTo>
                    <a:pt x="398" y="652"/>
                  </a:lnTo>
                  <a:lnTo>
                    <a:pt x="604" y="652"/>
                  </a:lnTo>
                  <a:lnTo>
                    <a:pt x="604" y="587"/>
                  </a:lnTo>
                  <a:lnTo>
                    <a:pt x="540" y="587"/>
                  </a:lnTo>
                  <a:lnTo>
                    <a:pt x="540" y="57"/>
                  </a:lnTo>
                  <a:lnTo>
                    <a:pt x="604" y="57"/>
                  </a:lnTo>
                  <a:lnTo>
                    <a:pt x="604" y="0"/>
                  </a:lnTo>
                  <a:lnTo>
                    <a:pt x="398" y="0"/>
                  </a:lnTo>
                  <a:lnTo>
                    <a:pt x="398" y="57"/>
                  </a:lnTo>
                  <a:lnTo>
                    <a:pt x="462" y="57"/>
                  </a:lnTo>
                  <a:lnTo>
                    <a:pt x="462" y="272"/>
                  </a:lnTo>
                  <a:lnTo>
                    <a:pt x="142" y="2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6"/>
            <p:cNvSpPr>
              <a:spLocks/>
            </p:cNvSpPr>
            <p:nvPr/>
          </p:nvSpPr>
          <p:spPr bwMode="auto">
            <a:xfrm>
              <a:off x="8042275" y="2816225"/>
              <a:ext cx="822325" cy="1035050"/>
            </a:xfrm>
            <a:custGeom>
              <a:avLst/>
              <a:gdLst>
                <a:gd name="T0" fmla="*/ 27 w 73"/>
                <a:gd name="T1" fmla="*/ 82 h 91"/>
                <a:gd name="T2" fmla="*/ 19 w 73"/>
                <a:gd name="T3" fmla="*/ 82 h 91"/>
                <a:gd name="T4" fmla="*/ 19 w 73"/>
                <a:gd name="T5" fmla="*/ 54 h 91"/>
                <a:gd name="T6" fmla="*/ 37 w 73"/>
                <a:gd name="T7" fmla="*/ 35 h 91"/>
                <a:gd name="T8" fmla="*/ 55 w 73"/>
                <a:gd name="T9" fmla="*/ 54 h 91"/>
                <a:gd name="T10" fmla="*/ 55 w 73"/>
                <a:gd name="T11" fmla="*/ 82 h 91"/>
                <a:gd name="T12" fmla="*/ 46 w 73"/>
                <a:gd name="T13" fmla="*/ 82 h 91"/>
                <a:gd name="T14" fmla="*/ 46 w 73"/>
                <a:gd name="T15" fmla="*/ 91 h 91"/>
                <a:gd name="T16" fmla="*/ 73 w 73"/>
                <a:gd name="T17" fmla="*/ 91 h 91"/>
                <a:gd name="T18" fmla="*/ 73 w 73"/>
                <a:gd name="T19" fmla="*/ 82 h 91"/>
                <a:gd name="T20" fmla="*/ 65 w 73"/>
                <a:gd name="T21" fmla="*/ 82 h 91"/>
                <a:gd name="T22" fmla="*/ 65 w 73"/>
                <a:gd name="T23" fmla="*/ 54 h 91"/>
                <a:gd name="T24" fmla="*/ 38 w 73"/>
                <a:gd name="T25" fmla="*/ 26 h 91"/>
                <a:gd name="T26" fmla="*/ 19 w 73"/>
                <a:gd name="T27" fmla="*/ 35 h 91"/>
                <a:gd name="T28" fmla="*/ 19 w 73"/>
                <a:gd name="T29" fmla="*/ 0 h 91"/>
                <a:gd name="T30" fmla="*/ 0 w 73"/>
                <a:gd name="T31" fmla="*/ 0 h 91"/>
                <a:gd name="T32" fmla="*/ 0 w 73"/>
                <a:gd name="T33" fmla="*/ 8 h 91"/>
                <a:gd name="T34" fmla="*/ 9 w 73"/>
                <a:gd name="T35" fmla="*/ 8 h 91"/>
                <a:gd name="T36" fmla="*/ 9 w 73"/>
                <a:gd name="T37" fmla="*/ 82 h 91"/>
                <a:gd name="T38" fmla="*/ 0 w 73"/>
                <a:gd name="T39" fmla="*/ 82 h 91"/>
                <a:gd name="T40" fmla="*/ 0 w 73"/>
                <a:gd name="T41" fmla="*/ 91 h 91"/>
                <a:gd name="T42" fmla="*/ 27 w 73"/>
                <a:gd name="T43" fmla="*/ 91 h 91"/>
                <a:gd name="T44" fmla="*/ 27 w 73"/>
                <a:gd name="T45" fmla="*/ 82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3" h="91">
                  <a:moveTo>
                    <a:pt x="27" y="82"/>
                  </a:moveTo>
                  <a:cubicBezTo>
                    <a:pt x="19" y="82"/>
                    <a:pt x="19" y="82"/>
                    <a:pt x="19" y="82"/>
                  </a:cubicBezTo>
                  <a:cubicBezTo>
                    <a:pt x="19" y="54"/>
                    <a:pt x="19" y="54"/>
                    <a:pt x="19" y="54"/>
                  </a:cubicBezTo>
                  <a:cubicBezTo>
                    <a:pt x="19" y="41"/>
                    <a:pt x="25" y="35"/>
                    <a:pt x="37" y="35"/>
                  </a:cubicBezTo>
                  <a:cubicBezTo>
                    <a:pt x="48" y="35"/>
                    <a:pt x="55" y="41"/>
                    <a:pt x="55" y="54"/>
                  </a:cubicBezTo>
                  <a:cubicBezTo>
                    <a:pt x="55" y="82"/>
                    <a:pt x="55" y="82"/>
                    <a:pt x="55" y="82"/>
                  </a:cubicBezTo>
                  <a:cubicBezTo>
                    <a:pt x="46" y="82"/>
                    <a:pt x="46" y="82"/>
                    <a:pt x="46" y="82"/>
                  </a:cubicBezTo>
                  <a:cubicBezTo>
                    <a:pt x="46" y="91"/>
                    <a:pt x="46" y="91"/>
                    <a:pt x="46" y="91"/>
                  </a:cubicBezTo>
                  <a:cubicBezTo>
                    <a:pt x="73" y="91"/>
                    <a:pt x="73" y="91"/>
                    <a:pt x="73" y="91"/>
                  </a:cubicBezTo>
                  <a:cubicBezTo>
                    <a:pt x="73" y="82"/>
                    <a:pt x="73" y="82"/>
                    <a:pt x="73" y="82"/>
                  </a:cubicBezTo>
                  <a:cubicBezTo>
                    <a:pt x="65" y="82"/>
                    <a:pt x="65" y="82"/>
                    <a:pt x="65" y="82"/>
                  </a:cubicBezTo>
                  <a:cubicBezTo>
                    <a:pt x="65" y="54"/>
                    <a:pt x="65" y="54"/>
                    <a:pt x="65" y="54"/>
                  </a:cubicBezTo>
                  <a:cubicBezTo>
                    <a:pt x="65" y="39"/>
                    <a:pt x="55" y="26"/>
                    <a:pt x="38" y="26"/>
                  </a:cubicBezTo>
                  <a:cubicBezTo>
                    <a:pt x="30" y="26"/>
                    <a:pt x="23" y="29"/>
                    <a:pt x="19" y="35"/>
                  </a:cubicBezTo>
                  <a:cubicBezTo>
                    <a:pt x="19" y="0"/>
                    <a:pt x="19" y="0"/>
                    <a:pt x="19" y="0"/>
                  </a:cubicBezTo>
                  <a:cubicBezTo>
                    <a:pt x="0" y="0"/>
                    <a:pt x="0" y="0"/>
                    <a:pt x="0" y="0"/>
                  </a:cubicBezTo>
                  <a:cubicBezTo>
                    <a:pt x="0" y="8"/>
                    <a:pt x="0" y="8"/>
                    <a:pt x="0" y="8"/>
                  </a:cubicBezTo>
                  <a:cubicBezTo>
                    <a:pt x="9" y="8"/>
                    <a:pt x="9" y="8"/>
                    <a:pt x="9" y="8"/>
                  </a:cubicBezTo>
                  <a:cubicBezTo>
                    <a:pt x="9" y="82"/>
                    <a:pt x="9" y="82"/>
                    <a:pt x="9" y="82"/>
                  </a:cubicBezTo>
                  <a:cubicBezTo>
                    <a:pt x="0" y="82"/>
                    <a:pt x="0" y="82"/>
                    <a:pt x="0" y="82"/>
                  </a:cubicBezTo>
                  <a:cubicBezTo>
                    <a:pt x="0" y="91"/>
                    <a:pt x="0" y="91"/>
                    <a:pt x="0" y="91"/>
                  </a:cubicBezTo>
                  <a:cubicBezTo>
                    <a:pt x="27" y="91"/>
                    <a:pt x="27" y="91"/>
                    <a:pt x="27" y="91"/>
                  </a:cubicBezTo>
                  <a:lnTo>
                    <a:pt x="27" y="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7"/>
            <p:cNvSpPr>
              <a:spLocks noEditPoints="1"/>
            </p:cNvSpPr>
            <p:nvPr/>
          </p:nvSpPr>
          <p:spPr bwMode="auto">
            <a:xfrm>
              <a:off x="6419850" y="3111500"/>
              <a:ext cx="822325" cy="750888"/>
            </a:xfrm>
            <a:custGeom>
              <a:avLst/>
              <a:gdLst>
                <a:gd name="T0" fmla="*/ 73 w 73"/>
                <a:gd name="T1" fmla="*/ 10 h 66"/>
                <a:gd name="T2" fmla="*/ 73 w 73"/>
                <a:gd name="T3" fmla="*/ 2 h 66"/>
                <a:gd name="T4" fmla="*/ 54 w 73"/>
                <a:gd name="T5" fmla="*/ 2 h 66"/>
                <a:gd name="T6" fmla="*/ 54 w 73"/>
                <a:gd name="T7" fmla="*/ 11 h 66"/>
                <a:gd name="T8" fmla="*/ 31 w 73"/>
                <a:gd name="T9" fmla="*/ 0 h 66"/>
                <a:gd name="T10" fmla="*/ 0 w 73"/>
                <a:gd name="T11" fmla="*/ 33 h 66"/>
                <a:gd name="T12" fmla="*/ 31 w 73"/>
                <a:gd name="T13" fmla="*/ 66 h 66"/>
                <a:gd name="T14" fmla="*/ 54 w 73"/>
                <a:gd name="T15" fmla="*/ 55 h 66"/>
                <a:gd name="T16" fmla="*/ 54 w 73"/>
                <a:gd name="T17" fmla="*/ 65 h 66"/>
                <a:gd name="T18" fmla="*/ 73 w 73"/>
                <a:gd name="T19" fmla="*/ 65 h 66"/>
                <a:gd name="T20" fmla="*/ 73 w 73"/>
                <a:gd name="T21" fmla="*/ 56 h 66"/>
                <a:gd name="T22" fmla="*/ 64 w 73"/>
                <a:gd name="T23" fmla="*/ 56 h 66"/>
                <a:gd name="T24" fmla="*/ 64 w 73"/>
                <a:gd name="T25" fmla="*/ 10 h 66"/>
                <a:gd name="T26" fmla="*/ 73 w 73"/>
                <a:gd name="T27" fmla="*/ 10 h 66"/>
                <a:gd name="T28" fmla="*/ 33 w 73"/>
                <a:gd name="T29" fmla="*/ 58 h 66"/>
                <a:gd name="T30" fmla="*/ 11 w 73"/>
                <a:gd name="T31" fmla="*/ 33 h 66"/>
                <a:gd name="T32" fmla="*/ 33 w 73"/>
                <a:gd name="T33" fmla="*/ 9 h 66"/>
                <a:gd name="T34" fmla="*/ 54 w 73"/>
                <a:gd name="T35" fmla="*/ 33 h 66"/>
                <a:gd name="T36" fmla="*/ 33 w 73"/>
                <a:gd name="T37" fmla="*/ 5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3" h="66">
                  <a:moveTo>
                    <a:pt x="73" y="10"/>
                  </a:moveTo>
                  <a:cubicBezTo>
                    <a:pt x="73" y="2"/>
                    <a:pt x="73" y="2"/>
                    <a:pt x="73" y="2"/>
                  </a:cubicBezTo>
                  <a:cubicBezTo>
                    <a:pt x="54" y="2"/>
                    <a:pt x="54" y="2"/>
                    <a:pt x="54" y="2"/>
                  </a:cubicBezTo>
                  <a:cubicBezTo>
                    <a:pt x="54" y="11"/>
                    <a:pt x="54" y="11"/>
                    <a:pt x="54" y="11"/>
                  </a:cubicBezTo>
                  <a:cubicBezTo>
                    <a:pt x="49" y="4"/>
                    <a:pt x="41" y="0"/>
                    <a:pt x="31" y="0"/>
                  </a:cubicBezTo>
                  <a:cubicBezTo>
                    <a:pt x="13" y="0"/>
                    <a:pt x="0" y="14"/>
                    <a:pt x="0" y="33"/>
                  </a:cubicBezTo>
                  <a:cubicBezTo>
                    <a:pt x="0" y="52"/>
                    <a:pt x="13" y="66"/>
                    <a:pt x="31" y="66"/>
                  </a:cubicBezTo>
                  <a:cubicBezTo>
                    <a:pt x="41" y="66"/>
                    <a:pt x="49" y="62"/>
                    <a:pt x="54" y="55"/>
                  </a:cubicBezTo>
                  <a:cubicBezTo>
                    <a:pt x="54" y="65"/>
                    <a:pt x="54" y="65"/>
                    <a:pt x="54" y="65"/>
                  </a:cubicBezTo>
                  <a:cubicBezTo>
                    <a:pt x="73" y="65"/>
                    <a:pt x="73" y="65"/>
                    <a:pt x="73" y="65"/>
                  </a:cubicBezTo>
                  <a:cubicBezTo>
                    <a:pt x="73" y="56"/>
                    <a:pt x="73" y="56"/>
                    <a:pt x="73" y="56"/>
                  </a:cubicBezTo>
                  <a:cubicBezTo>
                    <a:pt x="64" y="56"/>
                    <a:pt x="64" y="56"/>
                    <a:pt x="64" y="56"/>
                  </a:cubicBezTo>
                  <a:cubicBezTo>
                    <a:pt x="64" y="10"/>
                    <a:pt x="64" y="10"/>
                    <a:pt x="64" y="10"/>
                  </a:cubicBezTo>
                  <a:lnTo>
                    <a:pt x="73" y="10"/>
                  </a:lnTo>
                  <a:close/>
                  <a:moveTo>
                    <a:pt x="33" y="58"/>
                  </a:moveTo>
                  <a:cubicBezTo>
                    <a:pt x="20" y="58"/>
                    <a:pt x="11" y="47"/>
                    <a:pt x="11" y="33"/>
                  </a:cubicBezTo>
                  <a:cubicBezTo>
                    <a:pt x="11" y="19"/>
                    <a:pt x="20" y="9"/>
                    <a:pt x="33" y="9"/>
                  </a:cubicBezTo>
                  <a:cubicBezTo>
                    <a:pt x="46" y="9"/>
                    <a:pt x="54" y="19"/>
                    <a:pt x="54" y="33"/>
                  </a:cubicBezTo>
                  <a:cubicBezTo>
                    <a:pt x="54" y="47"/>
                    <a:pt x="46" y="58"/>
                    <a:pt x="33" y="5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8"/>
            <p:cNvSpPr>
              <a:spLocks noEditPoints="1"/>
            </p:cNvSpPr>
            <p:nvPr/>
          </p:nvSpPr>
          <p:spPr bwMode="auto">
            <a:xfrm>
              <a:off x="5608638" y="3111500"/>
              <a:ext cx="731838" cy="750888"/>
            </a:xfrm>
            <a:custGeom>
              <a:avLst/>
              <a:gdLst>
                <a:gd name="T0" fmla="*/ 65 w 65"/>
                <a:gd name="T1" fmla="*/ 32 h 66"/>
                <a:gd name="T2" fmla="*/ 33 w 65"/>
                <a:gd name="T3" fmla="*/ 0 h 66"/>
                <a:gd name="T4" fmla="*/ 0 w 65"/>
                <a:gd name="T5" fmla="*/ 33 h 66"/>
                <a:gd name="T6" fmla="*/ 33 w 65"/>
                <a:gd name="T7" fmla="*/ 66 h 66"/>
                <a:gd name="T8" fmla="*/ 63 w 65"/>
                <a:gd name="T9" fmla="*/ 48 h 66"/>
                <a:gd name="T10" fmla="*/ 53 w 65"/>
                <a:gd name="T11" fmla="*/ 48 h 66"/>
                <a:gd name="T12" fmla="*/ 34 w 65"/>
                <a:gd name="T13" fmla="*/ 58 h 66"/>
                <a:gd name="T14" fmla="*/ 11 w 65"/>
                <a:gd name="T15" fmla="*/ 37 h 66"/>
                <a:gd name="T16" fmla="*/ 65 w 65"/>
                <a:gd name="T17" fmla="*/ 37 h 66"/>
                <a:gd name="T18" fmla="*/ 65 w 65"/>
                <a:gd name="T19" fmla="*/ 32 h 66"/>
                <a:gd name="T20" fmla="*/ 11 w 65"/>
                <a:gd name="T21" fmla="*/ 28 h 66"/>
                <a:gd name="T22" fmla="*/ 33 w 65"/>
                <a:gd name="T23" fmla="*/ 8 h 66"/>
                <a:gd name="T24" fmla="*/ 55 w 65"/>
                <a:gd name="T25" fmla="*/ 28 h 66"/>
                <a:gd name="T26" fmla="*/ 11 w 65"/>
                <a:gd name="T27" fmla="*/ 2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6">
                  <a:moveTo>
                    <a:pt x="65" y="32"/>
                  </a:moveTo>
                  <a:cubicBezTo>
                    <a:pt x="65" y="13"/>
                    <a:pt x="53" y="0"/>
                    <a:pt x="33" y="0"/>
                  </a:cubicBezTo>
                  <a:cubicBezTo>
                    <a:pt x="14" y="0"/>
                    <a:pt x="0" y="14"/>
                    <a:pt x="0" y="33"/>
                  </a:cubicBezTo>
                  <a:cubicBezTo>
                    <a:pt x="0" y="53"/>
                    <a:pt x="14" y="66"/>
                    <a:pt x="33" y="66"/>
                  </a:cubicBezTo>
                  <a:cubicBezTo>
                    <a:pt x="47" y="66"/>
                    <a:pt x="58" y="59"/>
                    <a:pt x="63" y="48"/>
                  </a:cubicBezTo>
                  <a:cubicBezTo>
                    <a:pt x="53" y="48"/>
                    <a:pt x="53" y="48"/>
                    <a:pt x="53" y="48"/>
                  </a:cubicBezTo>
                  <a:cubicBezTo>
                    <a:pt x="50" y="54"/>
                    <a:pt x="43" y="58"/>
                    <a:pt x="34" y="58"/>
                  </a:cubicBezTo>
                  <a:cubicBezTo>
                    <a:pt x="19" y="58"/>
                    <a:pt x="12" y="49"/>
                    <a:pt x="11" y="37"/>
                  </a:cubicBezTo>
                  <a:cubicBezTo>
                    <a:pt x="65" y="37"/>
                    <a:pt x="65" y="37"/>
                    <a:pt x="65" y="37"/>
                  </a:cubicBezTo>
                  <a:lnTo>
                    <a:pt x="65" y="32"/>
                  </a:lnTo>
                  <a:close/>
                  <a:moveTo>
                    <a:pt x="11" y="28"/>
                  </a:moveTo>
                  <a:cubicBezTo>
                    <a:pt x="12" y="17"/>
                    <a:pt x="20" y="8"/>
                    <a:pt x="33" y="8"/>
                  </a:cubicBezTo>
                  <a:cubicBezTo>
                    <a:pt x="47" y="8"/>
                    <a:pt x="54" y="18"/>
                    <a:pt x="55" y="28"/>
                  </a:cubicBezTo>
                  <a:lnTo>
                    <a:pt x="11" y="2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Freeform 9"/>
            <p:cNvSpPr>
              <a:spLocks/>
            </p:cNvSpPr>
            <p:nvPr/>
          </p:nvSpPr>
          <p:spPr bwMode="auto">
            <a:xfrm>
              <a:off x="7613650" y="2952750"/>
              <a:ext cx="360363" cy="898525"/>
            </a:xfrm>
            <a:custGeom>
              <a:avLst/>
              <a:gdLst>
                <a:gd name="T0" fmla="*/ 20 w 32"/>
                <a:gd name="T1" fmla="*/ 62 h 79"/>
                <a:gd name="T2" fmla="*/ 20 w 32"/>
                <a:gd name="T3" fmla="*/ 24 h 79"/>
                <a:gd name="T4" fmla="*/ 32 w 32"/>
                <a:gd name="T5" fmla="*/ 24 h 79"/>
                <a:gd name="T6" fmla="*/ 32 w 32"/>
                <a:gd name="T7" fmla="*/ 16 h 79"/>
                <a:gd name="T8" fmla="*/ 20 w 32"/>
                <a:gd name="T9" fmla="*/ 16 h 79"/>
                <a:gd name="T10" fmla="*/ 20 w 32"/>
                <a:gd name="T11" fmla="*/ 0 h 79"/>
                <a:gd name="T12" fmla="*/ 9 w 32"/>
                <a:gd name="T13" fmla="*/ 0 h 79"/>
                <a:gd name="T14" fmla="*/ 9 w 32"/>
                <a:gd name="T15" fmla="*/ 16 h 79"/>
                <a:gd name="T16" fmla="*/ 0 w 32"/>
                <a:gd name="T17" fmla="*/ 16 h 79"/>
                <a:gd name="T18" fmla="*/ 0 w 32"/>
                <a:gd name="T19" fmla="*/ 24 h 79"/>
                <a:gd name="T20" fmla="*/ 9 w 32"/>
                <a:gd name="T21" fmla="*/ 24 h 79"/>
                <a:gd name="T22" fmla="*/ 9 w 32"/>
                <a:gd name="T23" fmla="*/ 63 h 79"/>
                <a:gd name="T24" fmla="*/ 26 w 32"/>
                <a:gd name="T25" fmla="*/ 79 h 79"/>
                <a:gd name="T26" fmla="*/ 32 w 32"/>
                <a:gd name="T27" fmla="*/ 79 h 79"/>
                <a:gd name="T28" fmla="*/ 32 w 32"/>
                <a:gd name="T29" fmla="*/ 70 h 79"/>
                <a:gd name="T30" fmla="*/ 27 w 32"/>
                <a:gd name="T31" fmla="*/ 71 h 79"/>
                <a:gd name="T32" fmla="*/ 20 w 32"/>
                <a:gd name="T33" fmla="*/ 6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79">
                  <a:moveTo>
                    <a:pt x="20" y="62"/>
                  </a:moveTo>
                  <a:cubicBezTo>
                    <a:pt x="20" y="24"/>
                    <a:pt x="20" y="24"/>
                    <a:pt x="20" y="24"/>
                  </a:cubicBezTo>
                  <a:cubicBezTo>
                    <a:pt x="32" y="24"/>
                    <a:pt x="32" y="24"/>
                    <a:pt x="32" y="24"/>
                  </a:cubicBezTo>
                  <a:cubicBezTo>
                    <a:pt x="32" y="16"/>
                    <a:pt x="32" y="16"/>
                    <a:pt x="32" y="16"/>
                  </a:cubicBezTo>
                  <a:cubicBezTo>
                    <a:pt x="20" y="16"/>
                    <a:pt x="20" y="16"/>
                    <a:pt x="20" y="16"/>
                  </a:cubicBezTo>
                  <a:cubicBezTo>
                    <a:pt x="20" y="0"/>
                    <a:pt x="20" y="0"/>
                    <a:pt x="20" y="0"/>
                  </a:cubicBezTo>
                  <a:cubicBezTo>
                    <a:pt x="9" y="0"/>
                    <a:pt x="9" y="0"/>
                    <a:pt x="9" y="0"/>
                  </a:cubicBezTo>
                  <a:cubicBezTo>
                    <a:pt x="9" y="16"/>
                    <a:pt x="9" y="16"/>
                    <a:pt x="9" y="16"/>
                  </a:cubicBezTo>
                  <a:cubicBezTo>
                    <a:pt x="0" y="16"/>
                    <a:pt x="0" y="16"/>
                    <a:pt x="0" y="16"/>
                  </a:cubicBezTo>
                  <a:cubicBezTo>
                    <a:pt x="0" y="24"/>
                    <a:pt x="0" y="24"/>
                    <a:pt x="0" y="24"/>
                  </a:cubicBezTo>
                  <a:cubicBezTo>
                    <a:pt x="9" y="24"/>
                    <a:pt x="9" y="24"/>
                    <a:pt x="9" y="24"/>
                  </a:cubicBezTo>
                  <a:cubicBezTo>
                    <a:pt x="9" y="63"/>
                    <a:pt x="9" y="63"/>
                    <a:pt x="9" y="63"/>
                  </a:cubicBezTo>
                  <a:cubicBezTo>
                    <a:pt x="9" y="74"/>
                    <a:pt x="14" y="79"/>
                    <a:pt x="26" y="79"/>
                  </a:cubicBezTo>
                  <a:cubicBezTo>
                    <a:pt x="28" y="79"/>
                    <a:pt x="31" y="79"/>
                    <a:pt x="32" y="79"/>
                  </a:cubicBezTo>
                  <a:cubicBezTo>
                    <a:pt x="32" y="70"/>
                    <a:pt x="32" y="70"/>
                    <a:pt x="32" y="70"/>
                  </a:cubicBezTo>
                  <a:cubicBezTo>
                    <a:pt x="30" y="71"/>
                    <a:pt x="29" y="71"/>
                    <a:pt x="27" y="71"/>
                  </a:cubicBezTo>
                  <a:cubicBezTo>
                    <a:pt x="22" y="71"/>
                    <a:pt x="20" y="69"/>
                    <a:pt x="20" y="62"/>
                  </a:cubicBezTo>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10"/>
            <p:cNvSpPr>
              <a:spLocks/>
            </p:cNvSpPr>
            <p:nvPr/>
          </p:nvSpPr>
          <p:spPr bwMode="auto">
            <a:xfrm>
              <a:off x="7275513" y="2816225"/>
              <a:ext cx="338138" cy="1035050"/>
            </a:xfrm>
            <a:custGeom>
              <a:avLst/>
              <a:gdLst>
                <a:gd name="T0" fmla="*/ 24 w 30"/>
                <a:gd name="T1" fmla="*/ 91 h 91"/>
                <a:gd name="T2" fmla="*/ 30 w 30"/>
                <a:gd name="T3" fmla="*/ 91 h 91"/>
                <a:gd name="T4" fmla="*/ 30 w 30"/>
                <a:gd name="T5" fmla="*/ 82 h 91"/>
                <a:gd name="T6" fmla="*/ 26 w 30"/>
                <a:gd name="T7" fmla="*/ 83 h 91"/>
                <a:gd name="T8" fmla="*/ 19 w 30"/>
                <a:gd name="T9" fmla="*/ 74 h 91"/>
                <a:gd name="T10" fmla="*/ 19 w 30"/>
                <a:gd name="T11" fmla="*/ 0 h 91"/>
                <a:gd name="T12" fmla="*/ 0 w 30"/>
                <a:gd name="T13" fmla="*/ 0 h 91"/>
                <a:gd name="T14" fmla="*/ 0 w 30"/>
                <a:gd name="T15" fmla="*/ 8 h 91"/>
                <a:gd name="T16" fmla="*/ 9 w 30"/>
                <a:gd name="T17" fmla="*/ 8 h 91"/>
                <a:gd name="T18" fmla="*/ 9 w 30"/>
                <a:gd name="T19" fmla="*/ 74 h 91"/>
                <a:gd name="T20" fmla="*/ 24 w 30"/>
                <a:gd name="T21"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 h="91">
                  <a:moveTo>
                    <a:pt x="24" y="91"/>
                  </a:moveTo>
                  <a:cubicBezTo>
                    <a:pt x="26" y="91"/>
                    <a:pt x="29" y="91"/>
                    <a:pt x="30" y="91"/>
                  </a:cubicBezTo>
                  <a:cubicBezTo>
                    <a:pt x="30" y="82"/>
                    <a:pt x="30" y="82"/>
                    <a:pt x="30" y="82"/>
                  </a:cubicBezTo>
                  <a:cubicBezTo>
                    <a:pt x="28" y="83"/>
                    <a:pt x="27" y="83"/>
                    <a:pt x="26" y="83"/>
                  </a:cubicBezTo>
                  <a:cubicBezTo>
                    <a:pt x="21" y="83"/>
                    <a:pt x="19" y="80"/>
                    <a:pt x="19" y="74"/>
                  </a:cubicBezTo>
                  <a:cubicBezTo>
                    <a:pt x="19" y="0"/>
                    <a:pt x="19" y="0"/>
                    <a:pt x="19" y="0"/>
                  </a:cubicBezTo>
                  <a:cubicBezTo>
                    <a:pt x="0" y="0"/>
                    <a:pt x="0" y="0"/>
                    <a:pt x="0" y="0"/>
                  </a:cubicBezTo>
                  <a:cubicBezTo>
                    <a:pt x="0" y="8"/>
                    <a:pt x="0" y="8"/>
                    <a:pt x="0" y="8"/>
                  </a:cubicBezTo>
                  <a:cubicBezTo>
                    <a:pt x="9" y="8"/>
                    <a:pt x="9" y="8"/>
                    <a:pt x="9" y="8"/>
                  </a:cubicBezTo>
                  <a:cubicBezTo>
                    <a:pt x="9" y="74"/>
                    <a:pt x="9" y="74"/>
                    <a:pt x="9" y="74"/>
                  </a:cubicBezTo>
                  <a:cubicBezTo>
                    <a:pt x="9" y="85"/>
                    <a:pt x="13" y="91"/>
                    <a:pt x="24" y="91"/>
                  </a:cubicBezTo>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11"/>
            <p:cNvSpPr>
              <a:spLocks/>
            </p:cNvSpPr>
            <p:nvPr/>
          </p:nvSpPr>
          <p:spPr bwMode="auto">
            <a:xfrm>
              <a:off x="3603625" y="2781300"/>
              <a:ext cx="911225" cy="1092200"/>
            </a:xfrm>
            <a:custGeom>
              <a:avLst/>
              <a:gdLst>
                <a:gd name="T0" fmla="*/ 28 w 81"/>
                <a:gd name="T1" fmla="*/ 65 h 96"/>
                <a:gd name="T2" fmla="*/ 41 w 81"/>
                <a:gd name="T3" fmla="*/ 74 h 96"/>
                <a:gd name="T4" fmla="*/ 52 w 81"/>
                <a:gd name="T5" fmla="*/ 68 h 96"/>
                <a:gd name="T6" fmla="*/ 36 w 81"/>
                <a:gd name="T7" fmla="*/ 59 h 96"/>
                <a:gd name="T8" fmla="*/ 12 w 81"/>
                <a:gd name="T9" fmla="*/ 50 h 96"/>
                <a:gd name="T10" fmla="*/ 1 w 81"/>
                <a:gd name="T11" fmla="*/ 29 h 96"/>
                <a:gd name="T12" fmla="*/ 39 w 81"/>
                <a:gd name="T13" fmla="*/ 0 h 96"/>
                <a:gd name="T14" fmla="*/ 78 w 81"/>
                <a:gd name="T15" fmla="*/ 29 h 96"/>
                <a:gd name="T16" fmla="*/ 51 w 81"/>
                <a:gd name="T17" fmla="*/ 29 h 96"/>
                <a:gd name="T18" fmla="*/ 39 w 81"/>
                <a:gd name="T19" fmla="*/ 21 h 96"/>
                <a:gd name="T20" fmla="*/ 30 w 81"/>
                <a:gd name="T21" fmla="*/ 27 h 96"/>
                <a:gd name="T22" fmla="*/ 43 w 81"/>
                <a:gd name="T23" fmla="*/ 35 h 96"/>
                <a:gd name="T24" fmla="*/ 69 w 81"/>
                <a:gd name="T25" fmla="*/ 43 h 96"/>
                <a:gd name="T26" fmla="*/ 81 w 81"/>
                <a:gd name="T27" fmla="*/ 65 h 96"/>
                <a:gd name="T28" fmla="*/ 40 w 81"/>
                <a:gd name="T29" fmla="*/ 96 h 96"/>
                <a:gd name="T30" fmla="*/ 0 w 81"/>
                <a:gd name="T31" fmla="*/ 65 h 96"/>
                <a:gd name="T32" fmla="*/ 28 w 81"/>
                <a:gd name="T33" fmla="*/ 65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1" h="96">
                  <a:moveTo>
                    <a:pt x="28" y="65"/>
                  </a:moveTo>
                  <a:cubicBezTo>
                    <a:pt x="29" y="72"/>
                    <a:pt x="33" y="74"/>
                    <a:pt x="41" y="74"/>
                  </a:cubicBezTo>
                  <a:cubicBezTo>
                    <a:pt x="48" y="74"/>
                    <a:pt x="52" y="72"/>
                    <a:pt x="52" y="68"/>
                  </a:cubicBezTo>
                  <a:cubicBezTo>
                    <a:pt x="52" y="62"/>
                    <a:pt x="47" y="62"/>
                    <a:pt x="36" y="59"/>
                  </a:cubicBezTo>
                  <a:cubicBezTo>
                    <a:pt x="24" y="55"/>
                    <a:pt x="15" y="53"/>
                    <a:pt x="12" y="50"/>
                  </a:cubicBezTo>
                  <a:cubicBezTo>
                    <a:pt x="5" y="45"/>
                    <a:pt x="1" y="38"/>
                    <a:pt x="1" y="29"/>
                  </a:cubicBezTo>
                  <a:cubicBezTo>
                    <a:pt x="1" y="11"/>
                    <a:pt x="15" y="0"/>
                    <a:pt x="39" y="0"/>
                  </a:cubicBezTo>
                  <a:cubicBezTo>
                    <a:pt x="63" y="0"/>
                    <a:pt x="77" y="10"/>
                    <a:pt x="78" y="29"/>
                  </a:cubicBezTo>
                  <a:cubicBezTo>
                    <a:pt x="51" y="29"/>
                    <a:pt x="51" y="29"/>
                    <a:pt x="51" y="29"/>
                  </a:cubicBezTo>
                  <a:cubicBezTo>
                    <a:pt x="50" y="23"/>
                    <a:pt x="46" y="21"/>
                    <a:pt x="39" y="21"/>
                  </a:cubicBezTo>
                  <a:cubicBezTo>
                    <a:pt x="33" y="21"/>
                    <a:pt x="30" y="23"/>
                    <a:pt x="30" y="27"/>
                  </a:cubicBezTo>
                  <a:cubicBezTo>
                    <a:pt x="30" y="32"/>
                    <a:pt x="34" y="33"/>
                    <a:pt x="43" y="35"/>
                  </a:cubicBezTo>
                  <a:cubicBezTo>
                    <a:pt x="54" y="38"/>
                    <a:pt x="63" y="40"/>
                    <a:pt x="69" y="43"/>
                  </a:cubicBezTo>
                  <a:cubicBezTo>
                    <a:pt x="77" y="49"/>
                    <a:pt x="81" y="55"/>
                    <a:pt x="81" y="65"/>
                  </a:cubicBezTo>
                  <a:cubicBezTo>
                    <a:pt x="81" y="84"/>
                    <a:pt x="66" y="96"/>
                    <a:pt x="40" y="96"/>
                  </a:cubicBezTo>
                  <a:cubicBezTo>
                    <a:pt x="16" y="96"/>
                    <a:pt x="1" y="84"/>
                    <a:pt x="0" y="65"/>
                  </a:cubicBezTo>
                  <a:lnTo>
                    <a:pt x="28" y="65"/>
                  </a:ln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12"/>
            <p:cNvSpPr>
              <a:spLocks/>
            </p:cNvSpPr>
            <p:nvPr/>
          </p:nvSpPr>
          <p:spPr bwMode="auto">
            <a:xfrm>
              <a:off x="1698625" y="2781300"/>
              <a:ext cx="1014413" cy="1092200"/>
            </a:xfrm>
            <a:custGeom>
              <a:avLst/>
              <a:gdLst>
                <a:gd name="T0" fmla="*/ 90 w 90"/>
                <a:gd name="T1" fmla="*/ 58 h 96"/>
                <a:gd name="T2" fmla="*/ 46 w 90"/>
                <a:gd name="T3" fmla="*/ 96 h 96"/>
                <a:gd name="T4" fmla="*/ 0 w 90"/>
                <a:gd name="T5" fmla="*/ 48 h 96"/>
                <a:gd name="T6" fmla="*/ 46 w 90"/>
                <a:gd name="T7" fmla="*/ 0 h 96"/>
                <a:gd name="T8" fmla="*/ 89 w 90"/>
                <a:gd name="T9" fmla="*/ 37 h 96"/>
                <a:gd name="T10" fmla="*/ 62 w 90"/>
                <a:gd name="T11" fmla="*/ 37 h 96"/>
                <a:gd name="T12" fmla="*/ 46 w 90"/>
                <a:gd name="T13" fmla="*/ 23 h 96"/>
                <a:gd name="T14" fmla="*/ 29 w 90"/>
                <a:gd name="T15" fmla="*/ 48 h 96"/>
                <a:gd name="T16" fmla="*/ 47 w 90"/>
                <a:gd name="T17" fmla="*/ 73 h 96"/>
                <a:gd name="T18" fmla="*/ 62 w 90"/>
                <a:gd name="T19" fmla="*/ 58 h 96"/>
                <a:gd name="T20" fmla="*/ 90 w 90"/>
                <a:gd name="T21" fmla="*/ 5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0" h="96">
                  <a:moveTo>
                    <a:pt x="90" y="58"/>
                  </a:moveTo>
                  <a:cubicBezTo>
                    <a:pt x="88" y="82"/>
                    <a:pt x="72" y="96"/>
                    <a:pt x="46" y="96"/>
                  </a:cubicBezTo>
                  <a:cubicBezTo>
                    <a:pt x="17" y="96"/>
                    <a:pt x="0" y="78"/>
                    <a:pt x="0" y="48"/>
                  </a:cubicBezTo>
                  <a:cubicBezTo>
                    <a:pt x="0" y="18"/>
                    <a:pt x="17" y="0"/>
                    <a:pt x="46" y="0"/>
                  </a:cubicBezTo>
                  <a:cubicBezTo>
                    <a:pt x="72" y="0"/>
                    <a:pt x="88" y="13"/>
                    <a:pt x="89" y="37"/>
                  </a:cubicBezTo>
                  <a:cubicBezTo>
                    <a:pt x="62" y="37"/>
                    <a:pt x="62" y="37"/>
                    <a:pt x="62" y="37"/>
                  </a:cubicBezTo>
                  <a:cubicBezTo>
                    <a:pt x="61" y="28"/>
                    <a:pt x="55" y="23"/>
                    <a:pt x="46" y="23"/>
                  </a:cubicBezTo>
                  <a:cubicBezTo>
                    <a:pt x="35" y="23"/>
                    <a:pt x="29" y="31"/>
                    <a:pt x="29" y="48"/>
                  </a:cubicBezTo>
                  <a:cubicBezTo>
                    <a:pt x="29" y="65"/>
                    <a:pt x="35" y="73"/>
                    <a:pt x="47" y="73"/>
                  </a:cubicBezTo>
                  <a:cubicBezTo>
                    <a:pt x="56" y="73"/>
                    <a:pt x="61" y="68"/>
                    <a:pt x="62" y="58"/>
                  </a:cubicBezTo>
                  <a:lnTo>
                    <a:pt x="90" y="58"/>
                  </a:ln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13"/>
            <p:cNvSpPr>
              <a:spLocks/>
            </p:cNvSpPr>
            <p:nvPr/>
          </p:nvSpPr>
          <p:spPr bwMode="auto">
            <a:xfrm>
              <a:off x="2644775" y="2816225"/>
              <a:ext cx="1014413" cy="1023938"/>
            </a:xfrm>
            <a:custGeom>
              <a:avLst/>
              <a:gdLst>
                <a:gd name="T0" fmla="*/ 0 w 639"/>
                <a:gd name="T1" fmla="*/ 0 h 645"/>
                <a:gd name="T2" fmla="*/ 206 w 639"/>
                <a:gd name="T3" fmla="*/ 0 h 645"/>
                <a:gd name="T4" fmla="*/ 320 w 639"/>
                <a:gd name="T5" fmla="*/ 415 h 645"/>
                <a:gd name="T6" fmla="*/ 433 w 639"/>
                <a:gd name="T7" fmla="*/ 0 h 645"/>
                <a:gd name="T8" fmla="*/ 639 w 639"/>
                <a:gd name="T9" fmla="*/ 0 h 645"/>
                <a:gd name="T10" fmla="*/ 419 w 639"/>
                <a:gd name="T11" fmla="*/ 645 h 645"/>
                <a:gd name="T12" fmla="*/ 213 w 639"/>
                <a:gd name="T13" fmla="*/ 645 h 645"/>
                <a:gd name="T14" fmla="*/ 0 w 639"/>
                <a:gd name="T15" fmla="*/ 0 h 6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9" h="645">
                  <a:moveTo>
                    <a:pt x="0" y="0"/>
                  </a:moveTo>
                  <a:lnTo>
                    <a:pt x="206" y="0"/>
                  </a:lnTo>
                  <a:lnTo>
                    <a:pt x="320" y="415"/>
                  </a:lnTo>
                  <a:lnTo>
                    <a:pt x="433" y="0"/>
                  </a:lnTo>
                  <a:lnTo>
                    <a:pt x="639" y="0"/>
                  </a:lnTo>
                  <a:lnTo>
                    <a:pt x="419" y="645"/>
                  </a:lnTo>
                  <a:lnTo>
                    <a:pt x="213" y="645"/>
                  </a:lnTo>
                  <a:lnTo>
                    <a:pt x="0" y="0"/>
                  </a:ln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14"/>
            <p:cNvSpPr>
              <a:spLocks/>
            </p:cNvSpPr>
            <p:nvPr/>
          </p:nvSpPr>
          <p:spPr bwMode="auto">
            <a:xfrm>
              <a:off x="279400" y="2781300"/>
              <a:ext cx="1295400" cy="1092200"/>
            </a:xfrm>
            <a:custGeom>
              <a:avLst/>
              <a:gdLst>
                <a:gd name="T0" fmla="*/ 4 w 115"/>
                <a:gd name="T1" fmla="*/ 42 h 96"/>
                <a:gd name="T2" fmla="*/ 0 w 115"/>
                <a:gd name="T3" fmla="*/ 33 h 96"/>
                <a:gd name="T4" fmla="*/ 4 w 115"/>
                <a:gd name="T5" fmla="*/ 23 h 96"/>
                <a:gd name="T6" fmla="*/ 22 w 115"/>
                <a:gd name="T7" fmla="*/ 4 h 96"/>
                <a:gd name="T8" fmla="*/ 32 w 115"/>
                <a:gd name="T9" fmla="*/ 0 h 96"/>
                <a:gd name="T10" fmla="*/ 42 w 115"/>
                <a:gd name="T11" fmla="*/ 4 h 96"/>
                <a:gd name="T12" fmla="*/ 58 w 115"/>
                <a:gd name="T13" fmla="*/ 20 h 96"/>
                <a:gd name="T14" fmla="*/ 73 w 115"/>
                <a:gd name="T15" fmla="*/ 4 h 96"/>
                <a:gd name="T16" fmla="*/ 83 w 115"/>
                <a:gd name="T17" fmla="*/ 0 h 96"/>
                <a:gd name="T18" fmla="*/ 93 w 115"/>
                <a:gd name="T19" fmla="*/ 4 h 96"/>
                <a:gd name="T20" fmla="*/ 111 w 115"/>
                <a:gd name="T21" fmla="*/ 23 h 96"/>
                <a:gd name="T22" fmla="*/ 115 w 115"/>
                <a:gd name="T23" fmla="*/ 33 h 96"/>
                <a:gd name="T24" fmla="*/ 111 w 115"/>
                <a:gd name="T25" fmla="*/ 42 h 96"/>
                <a:gd name="T26" fmla="*/ 58 w 115"/>
                <a:gd name="T27" fmla="*/ 96 h 96"/>
                <a:gd name="T28" fmla="*/ 57 w 115"/>
                <a:gd name="T29" fmla="*/ 96 h 96"/>
                <a:gd name="T30" fmla="*/ 4 w 115"/>
                <a:gd name="T31" fmla="*/ 4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5" h="96">
                  <a:moveTo>
                    <a:pt x="4" y="42"/>
                  </a:moveTo>
                  <a:cubicBezTo>
                    <a:pt x="1" y="40"/>
                    <a:pt x="0" y="36"/>
                    <a:pt x="0" y="33"/>
                  </a:cubicBezTo>
                  <a:cubicBezTo>
                    <a:pt x="0" y="29"/>
                    <a:pt x="1" y="25"/>
                    <a:pt x="4" y="23"/>
                  </a:cubicBezTo>
                  <a:cubicBezTo>
                    <a:pt x="22" y="4"/>
                    <a:pt x="22" y="4"/>
                    <a:pt x="22" y="4"/>
                  </a:cubicBezTo>
                  <a:cubicBezTo>
                    <a:pt x="25" y="1"/>
                    <a:pt x="29" y="0"/>
                    <a:pt x="32" y="0"/>
                  </a:cubicBezTo>
                  <a:cubicBezTo>
                    <a:pt x="36" y="0"/>
                    <a:pt x="39" y="1"/>
                    <a:pt x="42" y="4"/>
                  </a:cubicBezTo>
                  <a:cubicBezTo>
                    <a:pt x="58" y="20"/>
                    <a:pt x="58" y="20"/>
                    <a:pt x="58" y="20"/>
                  </a:cubicBezTo>
                  <a:cubicBezTo>
                    <a:pt x="73" y="4"/>
                    <a:pt x="73" y="4"/>
                    <a:pt x="73" y="4"/>
                  </a:cubicBezTo>
                  <a:cubicBezTo>
                    <a:pt x="76" y="1"/>
                    <a:pt x="79" y="0"/>
                    <a:pt x="83" y="0"/>
                  </a:cubicBezTo>
                  <a:cubicBezTo>
                    <a:pt x="87" y="0"/>
                    <a:pt x="90" y="1"/>
                    <a:pt x="93" y="4"/>
                  </a:cubicBezTo>
                  <a:cubicBezTo>
                    <a:pt x="111" y="23"/>
                    <a:pt x="111" y="23"/>
                    <a:pt x="111" y="23"/>
                  </a:cubicBezTo>
                  <a:cubicBezTo>
                    <a:pt x="114" y="25"/>
                    <a:pt x="115" y="29"/>
                    <a:pt x="115" y="33"/>
                  </a:cubicBezTo>
                  <a:cubicBezTo>
                    <a:pt x="115" y="36"/>
                    <a:pt x="114" y="40"/>
                    <a:pt x="111" y="42"/>
                  </a:cubicBezTo>
                  <a:cubicBezTo>
                    <a:pt x="58" y="96"/>
                    <a:pt x="58" y="96"/>
                    <a:pt x="58" y="96"/>
                  </a:cubicBezTo>
                  <a:cubicBezTo>
                    <a:pt x="57" y="96"/>
                    <a:pt x="57" y="96"/>
                    <a:pt x="57" y="96"/>
                  </a:cubicBezTo>
                  <a:lnTo>
                    <a:pt x="4" y="42"/>
                  </a:ln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 xmlns:p14="http://schemas.microsoft.com/office/powerpoint/2010/main" val="1138746578"/>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©2016 CVS Health and/or one of its affiliates: Confidential &amp; Proprietary</a:t>
            </a:r>
            <a:endParaRPr lang="en-US" dirty="0"/>
          </a:p>
        </p:txBody>
      </p:sp>
      <p:sp>
        <p:nvSpPr>
          <p:cNvPr id="4" name="Slide Number Placeholder 3"/>
          <p:cNvSpPr>
            <a:spLocks noGrp="1"/>
          </p:cNvSpPr>
          <p:nvPr>
            <p:ph type="sldNum" sz="quarter" idx="12"/>
          </p:nvPr>
        </p:nvSpPr>
        <p:spPr/>
        <p:txBody>
          <a:bodyPr/>
          <a:lstStyle/>
          <a:p>
            <a:fld id="{4D467D88-DCFD-354C-96A5-D863D5E9364D}" type="slidenum">
              <a:rPr lang="en-US" smtClean="0"/>
              <a:pPr/>
              <a:t>‹#›</a:t>
            </a:fld>
            <a:endParaRPr lang="en-US" dirty="0"/>
          </a:p>
        </p:txBody>
      </p:sp>
    </p:spTree>
    <p:extLst>
      <p:ext uri="{BB962C8B-B14F-4D97-AF65-F5344CB8AC3E}">
        <p14:creationId xmlns="" xmlns:p14="http://schemas.microsoft.com/office/powerpoint/2010/main" val="30687332"/>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Image Dark">
    <p:bg>
      <p:bgPr>
        <a:solidFill>
          <a:schemeClr val="tx1"/>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 xmlns:a14="http://schemas.microsoft.com/office/drawing/2010/main" val="0"/>
              </a:ext>
            </a:extLst>
          </a:blip>
          <a:srcRect l="1733"/>
          <a:stretch/>
        </p:blipFill>
        <p:spPr>
          <a:xfrm>
            <a:off x="0" y="1445"/>
            <a:ext cx="9144000" cy="6856555"/>
          </a:xfrm>
          <a:prstGeom prst="rect">
            <a:avLst/>
          </a:prstGeom>
        </p:spPr>
      </p:pic>
      <p:sp>
        <p:nvSpPr>
          <p:cNvPr id="2" name="Title 1"/>
          <p:cNvSpPr>
            <a:spLocks noGrp="1"/>
          </p:cNvSpPr>
          <p:nvPr>
            <p:ph type="ctrTitle"/>
          </p:nvPr>
        </p:nvSpPr>
        <p:spPr bwMode="gray">
          <a:xfrm>
            <a:off x="457200" y="2468880"/>
            <a:ext cx="4743466" cy="2286000"/>
          </a:xfrm>
        </p:spPr>
        <p:txBody>
          <a:bodyPr rIns="0" anchor="b" anchorCtr="0"/>
          <a:lstStyle>
            <a:lvl1pPr>
              <a:lnSpc>
                <a:spcPct val="80000"/>
              </a:lnSpc>
              <a:defRPr sz="48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92040"/>
            <a:ext cx="3967163" cy="914400"/>
          </a:xfrm>
        </p:spPr>
        <p:txBody>
          <a:bodyPr/>
          <a:lstStyle>
            <a:lvl1pPr marL="0" indent="0" algn="l">
              <a:spcBef>
                <a:spcPts val="600"/>
              </a:spcBef>
              <a:buNone/>
              <a:defRPr sz="2200"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0"/>
          </p:nvPr>
        </p:nvSpPr>
        <p:spPr/>
        <p:txBody>
          <a:bodyPr/>
          <a:lstStyle>
            <a:lvl1pPr>
              <a:defRPr>
                <a:solidFill>
                  <a:srgbClr val="FFFFFF"/>
                </a:solidFill>
              </a:defRPr>
            </a:lvl1pPr>
          </a:lstStyle>
          <a:p>
            <a:r>
              <a:rPr lang="en-US" dirty="0" smtClean="0"/>
              <a:t>©2016 CVS Health and/or one of its affiliates: Confidential &amp; Proprietary</a:t>
            </a:r>
            <a:endParaRPr lang="en-US" dirty="0"/>
          </a:p>
        </p:txBody>
      </p:sp>
      <p:grpSp>
        <p:nvGrpSpPr>
          <p:cNvPr id="4" name="Group 3"/>
          <p:cNvGrpSpPr/>
          <p:nvPr userDrawn="1"/>
        </p:nvGrpSpPr>
        <p:grpSpPr>
          <a:xfrm>
            <a:off x="464807" y="455613"/>
            <a:ext cx="2743198" cy="348987"/>
            <a:chOff x="464807" y="455613"/>
            <a:chExt cx="2743198" cy="348987"/>
          </a:xfrm>
        </p:grpSpPr>
        <p:sp>
          <p:nvSpPr>
            <p:cNvPr id="43" name="Freeform 5"/>
            <p:cNvSpPr>
              <a:spLocks/>
            </p:cNvSpPr>
            <p:nvPr/>
          </p:nvSpPr>
          <p:spPr bwMode="gray">
            <a:xfrm>
              <a:off x="1847058" y="466772"/>
              <a:ext cx="306378" cy="330726"/>
            </a:xfrm>
            <a:custGeom>
              <a:avLst/>
              <a:gdLst>
                <a:gd name="T0" fmla="*/ 142 w 604"/>
                <a:gd name="T1" fmla="*/ 272 h 652"/>
                <a:gd name="T2" fmla="*/ 142 w 604"/>
                <a:gd name="T3" fmla="*/ 57 h 652"/>
                <a:gd name="T4" fmla="*/ 206 w 604"/>
                <a:gd name="T5" fmla="*/ 57 h 652"/>
                <a:gd name="T6" fmla="*/ 206 w 604"/>
                <a:gd name="T7" fmla="*/ 0 h 652"/>
                <a:gd name="T8" fmla="*/ 0 w 604"/>
                <a:gd name="T9" fmla="*/ 0 h 652"/>
                <a:gd name="T10" fmla="*/ 0 w 604"/>
                <a:gd name="T11" fmla="*/ 57 h 652"/>
                <a:gd name="T12" fmla="*/ 64 w 604"/>
                <a:gd name="T13" fmla="*/ 57 h 652"/>
                <a:gd name="T14" fmla="*/ 64 w 604"/>
                <a:gd name="T15" fmla="*/ 587 h 652"/>
                <a:gd name="T16" fmla="*/ 0 w 604"/>
                <a:gd name="T17" fmla="*/ 587 h 652"/>
                <a:gd name="T18" fmla="*/ 0 w 604"/>
                <a:gd name="T19" fmla="*/ 652 h 652"/>
                <a:gd name="T20" fmla="*/ 206 w 604"/>
                <a:gd name="T21" fmla="*/ 652 h 652"/>
                <a:gd name="T22" fmla="*/ 206 w 604"/>
                <a:gd name="T23" fmla="*/ 587 h 652"/>
                <a:gd name="T24" fmla="*/ 142 w 604"/>
                <a:gd name="T25" fmla="*/ 587 h 652"/>
                <a:gd name="T26" fmla="*/ 142 w 604"/>
                <a:gd name="T27" fmla="*/ 329 h 652"/>
                <a:gd name="T28" fmla="*/ 462 w 604"/>
                <a:gd name="T29" fmla="*/ 329 h 652"/>
                <a:gd name="T30" fmla="*/ 462 w 604"/>
                <a:gd name="T31" fmla="*/ 587 h 652"/>
                <a:gd name="T32" fmla="*/ 398 w 604"/>
                <a:gd name="T33" fmla="*/ 587 h 652"/>
                <a:gd name="T34" fmla="*/ 398 w 604"/>
                <a:gd name="T35" fmla="*/ 652 h 652"/>
                <a:gd name="T36" fmla="*/ 604 w 604"/>
                <a:gd name="T37" fmla="*/ 652 h 652"/>
                <a:gd name="T38" fmla="*/ 604 w 604"/>
                <a:gd name="T39" fmla="*/ 587 h 652"/>
                <a:gd name="T40" fmla="*/ 540 w 604"/>
                <a:gd name="T41" fmla="*/ 587 h 652"/>
                <a:gd name="T42" fmla="*/ 540 w 604"/>
                <a:gd name="T43" fmla="*/ 57 h 652"/>
                <a:gd name="T44" fmla="*/ 604 w 604"/>
                <a:gd name="T45" fmla="*/ 57 h 652"/>
                <a:gd name="T46" fmla="*/ 604 w 604"/>
                <a:gd name="T47" fmla="*/ 0 h 652"/>
                <a:gd name="T48" fmla="*/ 398 w 604"/>
                <a:gd name="T49" fmla="*/ 0 h 652"/>
                <a:gd name="T50" fmla="*/ 398 w 604"/>
                <a:gd name="T51" fmla="*/ 57 h 652"/>
                <a:gd name="T52" fmla="*/ 462 w 604"/>
                <a:gd name="T53" fmla="*/ 57 h 652"/>
                <a:gd name="T54" fmla="*/ 462 w 604"/>
                <a:gd name="T55" fmla="*/ 272 h 652"/>
                <a:gd name="T56" fmla="*/ 142 w 604"/>
                <a:gd name="T57" fmla="*/ 2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4" h="652">
                  <a:moveTo>
                    <a:pt x="142" y="272"/>
                  </a:moveTo>
                  <a:lnTo>
                    <a:pt x="142" y="57"/>
                  </a:lnTo>
                  <a:lnTo>
                    <a:pt x="206" y="57"/>
                  </a:lnTo>
                  <a:lnTo>
                    <a:pt x="206" y="0"/>
                  </a:lnTo>
                  <a:lnTo>
                    <a:pt x="0" y="0"/>
                  </a:lnTo>
                  <a:lnTo>
                    <a:pt x="0" y="57"/>
                  </a:lnTo>
                  <a:lnTo>
                    <a:pt x="64" y="57"/>
                  </a:lnTo>
                  <a:lnTo>
                    <a:pt x="64" y="587"/>
                  </a:lnTo>
                  <a:lnTo>
                    <a:pt x="0" y="587"/>
                  </a:lnTo>
                  <a:lnTo>
                    <a:pt x="0" y="652"/>
                  </a:lnTo>
                  <a:lnTo>
                    <a:pt x="206" y="652"/>
                  </a:lnTo>
                  <a:lnTo>
                    <a:pt x="206" y="587"/>
                  </a:lnTo>
                  <a:lnTo>
                    <a:pt x="142" y="587"/>
                  </a:lnTo>
                  <a:lnTo>
                    <a:pt x="142" y="329"/>
                  </a:lnTo>
                  <a:lnTo>
                    <a:pt x="462" y="329"/>
                  </a:lnTo>
                  <a:lnTo>
                    <a:pt x="462" y="587"/>
                  </a:lnTo>
                  <a:lnTo>
                    <a:pt x="398" y="587"/>
                  </a:lnTo>
                  <a:lnTo>
                    <a:pt x="398" y="652"/>
                  </a:lnTo>
                  <a:lnTo>
                    <a:pt x="604" y="652"/>
                  </a:lnTo>
                  <a:lnTo>
                    <a:pt x="604" y="587"/>
                  </a:lnTo>
                  <a:lnTo>
                    <a:pt x="540" y="587"/>
                  </a:lnTo>
                  <a:lnTo>
                    <a:pt x="540" y="57"/>
                  </a:lnTo>
                  <a:lnTo>
                    <a:pt x="604" y="57"/>
                  </a:lnTo>
                  <a:lnTo>
                    <a:pt x="604" y="0"/>
                  </a:lnTo>
                  <a:lnTo>
                    <a:pt x="398" y="0"/>
                  </a:lnTo>
                  <a:lnTo>
                    <a:pt x="398" y="57"/>
                  </a:lnTo>
                  <a:lnTo>
                    <a:pt x="462" y="57"/>
                  </a:lnTo>
                  <a:lnTo>
                    <a:pt x="462" y="272"/>
                  </a:lnTo>
                  <a:lnTo>
                    <a:pt x="142" y="272"/>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 name="Freeform 6"/>
            <p:cNvSpPr>
              <a:spLocks/>
            </p:cNvSpPr>
            <p:nvPr/>
          </p:nvSpPr>
          <p:spPr bwMode="gray">
            <a:xfrm>
              <a:off x="2945250" y="466772"/>
              <a:ext cx="262755" cy="330726"/>
            </a:xfrm>
            <a:custGeom>
              <a:avLst/>
              <a:gdLst>
                <a:gd name="T0" fmla="*/ 27 w 73"/>
                <a:gd name="T1" fmla="*/ 82 h 91"/>
                <a:gd name="T2" fmla="*/ 19 w 73"/>
                <a:gd name="T3" fmla="*/ 82 h 91"/>
                <a:gd name="T4" fmla="*/ 19 w 73"/>
                <a:gd name="T5" fmla="*/ 54 h 91"/>
                <a:gd name="T6" fmla="*/ 37 w 73"/>
                <a:gd name="T7" fmla="*/ 35 h 91"/>
                <a:gd name="T8" fmla="*/ 55 w 73"/>
                <a:gd name="T9" fmla="*/ 54 h 91"/>
                <a:gd name="T10" fmla="*/ 55 w 73"/>
                <a:gd name="T11" fmla="*/ 82 h 91"/>
                <a:gd name="T12" fmla="*/ 46 w 73"/>
                <a:gd name="T13" fmla="*/ 82 h 91"/>
                <a:gd name="T14" fmla="*/ 46 w 73"/>
                <a:gd name="T15" fmla="*/ 91 h 91"/>
                <a:gd name="T16" fmla="*/ 73 w 73"/>
                <a:gd name="T17" fmla="*/ 91 h 91"/>
                <a:gd name="T18" fmla="*/ 73 w 73"/>
                <a:gd name="T19" fmla="*/ 82 h 91"/>
                <a:gd name="T20" fmla="*/ 65 w 73"/>
                <a:gd name="T21" fmla="*/ 82 h 91"/>
                <a:gd name="T22" fmla="*/ 65 w 73"/>
                <a:gd name="T23" fmla="*/ 54 h 91"/>
                <a:gd name="T24" fmla="*/ 38 w 73"/>
                <a:gd name="T25" fmla="*/ 26 h 91"/>
                <a:gd name="T26" fmla="*/ 19 w 73"/>
                <a:gd name="T27" fmla="*/ 35 h 91"/>
                <a:gd name="T28" fmla="*/ 19 w 73"/>
                <a:gd name="T29" fmla="*/ 0 h 91"/>
                <a:gd name="T30" fmla="*/ 0 w 73"/>
                <a:gd name="T31" fmla="*/ 0 h 91"/>
                <a:gd name="T32" fmla="*/ 0 w 73"/>
                <a:gd name="T33" fmla="*/ 8 h 91"/>
                <a:gd name="T34" fmla="*/ 9 w 73"/>
                <a:gd name="T35" fmla="*/ 8 h 91"/>
                <a:gd name="T36" fmla="*/ 9 w 73"/>
                <a:gd name="T37" fmla="*/ 82 h 91"/>
                <a:gd name="T38" fmla="*/ 0 w 73"/>
                <a:gd name="T39" fmla="*/ 82 h 91"/>
                <a:gd name="T40" fmla="*/ 0 w 73"/>
                <a:gd name="T41" fmla="*/ 91 h 91"/>
                <a:gd name="T42" fmla="*/ 27 w 73"/>
                <a:gd name="T43" fmla="*/ 91 h 91"/>
                <a:gd name="T44" fmla="*/ 27 w 73"/>
                <a:gd name="T45" fmla="*/ 82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3" h="91">
                  <a:moveTo>
                    <a:pt x="27" y="82"/>
                  </a:moveTo>
                  <a:cubicBezTo>
                    <a:pt x="19" y="82"/>
                    <a:pt x="19" y="82"/>
                    <a:pt x="19" y="82"/>
                  </a:cubicBezTo>
                  <a:cubicBezTo>
                    <a:pt x="19" y="54"/>
                    <a:pt x="19" y="54"/>
                    <a:pt x="19" y="54"/>
                  </a:cubicBezTo>
                  <a:cubicBezTo>
                    <a:pt x="19" y="41"/>
                    <a:pt x="25" y="35"/>
                    <a:pt x="37" y="35"/>
                  </a:cubicBezTo>
                  <a:cubicBezTo>
                    <a:pt x="48" y="35"/>
                    <a:pt x="55" y="41"/>
                    <a:pt x="55" y="54"/>
                  </a:cubicBezTo>
                  <a:cubicBezTo>
                    <a:pt x="55" y="82"/>
                    <a:pt x="55" y="82"/>
                    <a:pt x="55" y="82"/>
                  </a:cubicBezTo>
                  <a:cubicBezTo>
                    <a:pt x="46" y="82"/>
                    <a:pt x="46" y="82"/>
                    <a:pt x="46" y="82"/>
                  </a:cubicBezTo>
                  <a:cubicBezTo>
                    <a:pt x="46" y="91"/>
                    <a:pt x="46" y="91"/>
                    <a:pt x="46" y="91"/>
                  </a:cubicBezTo>
                  <a:cubicBezTo>
                    <a:pt x="73" y="91"/>
                    <a:pt x="73" y="91"/>
                    <a:pt x="73" y="91"/>
                  </a:cubicBezTo>
                  <a:cubicBezTo>
                    <a:pt x="73" y="82"/>
                    <a:pt x="73" y="82"/>
                    <a:pt x="73" y="82"/>
                  </a:cubicBezTo>
                  <a:cubicBezTo>
                    <a:pt x="65" y="82"/>
                    <a:pt x="65" y="82"/>
                    <a:pt x="65" y="82"/>
                  </a:cubicBezTo>
                  <a:cubicBezTo>
                    <a:pt x="65" y="54"/>
                    <a:pt x="65" y="54"/>
                    <a:pt x="65" y="54"/>
                  </a:cubicBezTo>
                  <a:cubicBezTo>
                    <a:pt x="65" y="39"/>
                    <a:pt x="55" y="26"/>
                    <a:pt x="38" y="26"/>
                  </a:cubicBezTo>
                  <a:cubicBezTo>
                    <a:pt x="30" y="26"/>
                    <a:pt x="23" y="29"/>
                    <a:pt x="19" y="35"/>
                  </a:cubicBezTo>
                  <a:cubicBezTo>
                    <a:pt x="19" y="0"/>
                    <a:pt x="19" y="0"/>
                    <a:pt x="19" y="0"/>
                  </a:cubicBezTo>
                  <a:cubicBezTo>
                    <a:pt x="0" y="0"/>
                    <a:pt x="0" y="0"/>
                    <a:pt x="0" y="0"/>
                  </a:cubicBezTo>
                  <a:cubicBezTo>
                    <a:pt x="0" y="8"/>
                    <a:pt x="0" y="8"/>
                    <a:pt x="0" y="8"/>
                  </a:cubicBezTo>
                  <a:cubicBezTo>
                    <a:pt x="9" y="8"/>
                    <a:pt x="9" y="8"/>
                    <a:pt x="9" y="8"/>
                  </a:cubicBezTo>
                  <a:cubicBezTo>
                    <a:pt x="9" y="82"/>
                    <a:pt x="9" y="82"/>
                    <a:pt x="9" y="82"/>
                  </a:cubicBezTo>
                  <a:cubicBezTo>
                    <a:pt x="0" y="82"/>
                    <a:pt x="0" y="82"/>
                    <a:pt x="0" y="82"/>
                  </a:cubicBezTo>
                  <a:cubicBezTo>
                    <a:pt x="0" y="91"/>
                    <a:pt x="0" y="91"/>
                    <a:pt x="0" y="91"/>
                  </a:cubicBezTo>
                  <a:cubicBezTo>
                    <a:pt x="27" y="91"/>
                    <a:pt x="27" y="91"/>
                    <a:pt x="27" y="91"/>
                  </a:cubicBezTo>
                  <a:lnTo>
                    <a:pt x="27" y="82"/>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5" name="Freeform 7"/>
            <p:cNvSpPr>
              <a:spLocks noEditPoints="1"/>
            </p:cNvSpPr>
            <p:nvPr/>
          </p:nvSpPr>
          <p:spPr bwMode="gray">
            <a:xfrm>
              <a:off x="2426843" y="561121"/>
              <a:ext cx="262755" cy="239929"/>
            </a:xfrm>
            <a:custGeom>
              <a:avLst/>
              <a:gdLst>
                <a:gd name="T0" fmla="*/ 73 w 73"/>
                <a:gd name="T1" fmla="*/ 10 h 66"/>
                <a:gd name="T2" fmla="*/ 73 w 73"/>
                <a:gd name="T3" fmla="*/ 2 h 66"/>
                <a:gd name="T4" fmla="*/ 54 w 73"/>
                <a:gd name="T5" fmla="*/ 2 h 66"/>
                <a:gd name="T6" fmla="*/ 54 w 73"/>
                <a:gd name="T7" fmla="*/ 11 h 66"/>
                <a:gd name="T8" fmla="*/ 31 w 73"/>
                <a:gd name="T9" fmla="*/ 0 h 66"/>
                <a:gd name="T10" fmla="*/ 0 w 73"/>
                <a:gd name="T11" fmla="*/ 33 h 66"/>
                <a:gd name="T12" fmla="*/ 31 w 73"/>
                <a:gd name="T13" fmla="*/ 66 h 66"/>
                <a:gd name="T14" fmla="*/ 54 w 73"/>
                <a:gd name="T15" fmla="*/ 55 h 66"/>
                <a:gd name="T16" fmla="*/ 54 w 73"/>
                <a:gd name="T17" fmla="*/ 65 h 66"/>
                <a:gd name="T18" fmla="*/ 73 w 73"/>
                <a:gd name="T19" fmla="*/ 65 h 66"/>
                <a:gd name="T20" fmla="*/ 73 w 73"/>
                <a:gd name="T21" fmla="*/ 56 h 66"/>
                <a:gd name="T22" fmla="*/ 64 w 73"/>
                <a:gd name="T23" fmla="*/ 56 h 66"/>
                <a:gd name="T24" fmla="*/ 64 w 73"/>
                <a:gd name="T25" fmla="*/ 10 h 66"/>
                <a:gd name="T26" fmla="*/ 73 w 73"/>
                <a:gd name="T27" fmla="*/ 10 h 66"/>
                <a:gd name="T28" fmla="*/ 33 w 73"/>
                <a:gd name="T29" fmla="*/ 58 h 66"/>
                <a:gd name="T30" fmla="*/ 11 w 73"/>
                <a:gd name="T31" fmla="*/ 33 h 66"/>
                <a:gd name="T32" fmla="*/ 33 w 73"/>
                <a:gd name="T33" fmla="*/ 9 h 66"/>
                <a:gd name="T34" fmla="*/ 54 w 73"/>
                <a:gd name="T35" fmla="*/ 33 h 66"/>
                <a:gd name="T36" fmla="*/ 33 w 73"/>
                <a:gd name="T37" fmla="*/ 5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3" h="66">
                  <a:moveTo>
                    <a:pt x="73" y="10"/>
                  </a:moveTo>
                  <a:cubicBezTo>
                    <a:pt x="73" y="2"/>
                    <a:pt x="73" y="2"/>
                    <a:pt x="73" y="2"/>
                  </a:cubicBezTo>
                  <a:cubicBezTo>
                    <a:pt x="54" y="2"/>
                    <a:pt x="54" y="2"/>
                    <a:pt x="54" y="2"/>
                  </a:cubicBezTo>
                  <a:cubicBezTo>
                    <a:pt x="54" y="11"/>
                    <a:pt x="54" y="11"/>
                    <a:pt x="54" y="11"/>
                  </a:cubicBezTo>
                  <a:cubicBezTo>
                    <a:pt x="49" y="4"/>
                    <a:pt x="41" y="0"/>
                    <a:pt x="31" y="0"/>
                  </a:cubicBezTo>
                  <a:cubicBezTo>
                    <a:pt x="13" y="0"/>
                    <a:pt x="0" y="14"/>
                    <a:pt x="0" y="33"/>
                  </a:cubicBezTo>
                  <a:cubicBezTo>
                    <a:pt x="0" y="52"/>
                    <a:pt x="13" y="66"/>
                    <a:pt x="31" y="66"/>
                  </a:cubicBezTo>
                  <a:cubicBezTo>
                    <a:pt x="41" y="66"/>
                    <a:pt x="49" y="62"/>
                    <a:pt x="54" y="55"/>
                  </a:cubicBezTo>
                  <a:cubicBezTo>
                    <a:pt x="54" y="65"/>
                    <a:pt x="54" y="65"/>
                    <a:pt x="54" y="65"/>
                  </a:cubicBezTo>
                  <a:cubicBezTo>
                    <a:pt x="73" y="65"/>
                    <a:pt x="73" y="65"/>
                    <a:pt x="73" y="65"/>
                  </a:cubicBezTo>
                  <a:cubicBezTo>
                    <a:pt x="73" y="56"/>
                    <a:pt x="73" y="56"/>
                    <a:pt x="73" y="56"/>
                  </a:cubicBezTo>
                  <a:cubicBezTo>
                    <a:pt x="64" y="56"/>
                    <a:pt x="64" y="56"/>
                    <a:pt x="64" y="56"/>
                  </a:cubicBezTo>
                  <a:cubicBezTo>
                    <a:pt x="64" y="10"/>
                    <a:pt x="64" y="10"/>
                    <a:pt x="64" y="10"/>
                  </a:cubicBezTo>
                  <a:lnTo>
                    <a:pt x="73" y="10"/>
                  </a:lnTo>
                  <a:close/>
                  <a:moveTo>
                    <a:pt x="33" y="58"/>
                  </a:moveTo>
                  <a:cubicBezTo>
                    <a:pt x="20" y="58"/>
                    <a:pt x="11" y="47"/>
                    <a:pt x="11" y="33"/>
                  </a:cubicBezTo>
                  <a:cubicBezTo>
                    <a:pt x="11" y="19"/>
                    <a:pt x="20" y="9"/>
                    <a:pt x="33" y="9"/>
                  </a:cubicBezTo>
                  <a:cubicBezTo>
                    <a:pt x="46" y="9"/>
                    <a:pt x="54" y="19"/>
                    <a:pt x="54" y="33"/>
                  </a:cubicBezTo>
                  <a:cubicBezTo>
                    <a:pt x="54" y="47"/>
                    <a:pt x="46" y="58"/>
                    <a:pt x="33" y="58"/>
                  </a:cubicBez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6" name="Freeform 8"/>
            <p:cNvSpPr>
              <a:spLocks noEditPoints="1"/>
            </p:cNvSpPr>
            <p:nvPr/>
          </p:nvSpPr>
          <p:spPr bwMode="gray">
            <a:xfrm>
              <a:off x="2167639" y="561121"/>
              <a:ext cx="233842" cy="239929"/>
            </a:xfrm>
            <a:custGeom>
              <a:avLst/>
              <a:gdLst>
                <a:gd name="T0" fmla="*/ 65 w 65"/>
                <a:gd name="T1" fmla="*/ 32 h 66"/>
                <a:gd name="T2" fmla="*/ 33 w 65"/>
                <a:gd name="T3" fmla="*/ 0 h 66"/>
                <a:gd name="T4" fmla="*/ 0 w 65"/>
                <a:gd name="T5" fmla="*/ 33 h 66"/>
                <a:gd name="T6" fmla="*/ 33 w 65"/>
                <a:gd name="T7" fmla="*/ 66 h 66"/>
                <a:gd name="T8" fmla="*/ 63 w 65"/>
                <a:gd name="T9" fmla="*/ 48 h 66"/>
                <a:gd name="T10" fmla="*/ 53 w 65"/>
                <a:gd name="T11" fmla="*/ 48 h 66"/>
                <a:gd name="T12" fmla="*/ 34 w 65"/>
                <a:gd name="T13" fmla="*/ 58 h 66"/>
                <a:gd name="T14" fmla="*/ 11 w 65"/>
                <a:gd name="T15" fmla="*/ 37 h 66"/>
                <a:gd name="T16" fmla="*/ 65 w 65"/>
                <a:gd name="T17" fmla="*/ 37 h 66"/>
                <a:gd name="T18" fmla="*/ 65 w 65"/>
                <a:gd name="T19" fmla="*/ 32 h 66"/>
                <a:gd name="T20" fmla="*/ 11 w 65"/>
                <a:gd name="T21" fmla="*/ 28 h 66"/>
                <a:gd name="T22" fmla="*/ 33 w 65"/>
                <a:gd name="T23" fmla="*/ 8 h 66"/>
                <a:gd name="T24" fmla="*/ 55 w 65"/>
                <a:gd name="T25" fmla="*/ 28 h 66"/>
                <a:gd name="T26" fmla="*/ 11 w 65"/>
                <a:gd name="T27" fmla="*/ 2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6">
                  <a:moveTo>
                    <a:pt x="65" y="32"/>
                  </a:moveTo>
                  <a:cubicBezTo>
                    <a:pt x="65" y="13"/>
                    <a:pt x="53" y="0"/>
                    <a:pt x="33" y="0"/>
                  </a:cubicBezTo>
                  <a:cubicBezTo>
                    <a:pt x="14" y="0"/>
                    <a:pt x="0" y="14"/>
                    <a:pt x="0" y="33"/>
                  </a:cubicBezTo>
                  <a:cubicBezTo>
                    <a:pt x="0" y="53"/>
                    <a:pt x="14" y="66"/>
                    <a:pt x="33" y="66"/>
                  </a:cubicBezTo>
                  <a:cubicBezTo>
                    <a:pt x="47" y="66"/>
                    <a:pt x="58" y="59"/>
                    <a:pt x="63" y="48"/>
                  </a:cubicBezTo>
                  <a:cubicBezTo>
                    <a:pt x="53" y="48"/>
                    <a:pt x="53" y="48"/>
                    <a:pt x="53" y="48"/>
                  </a:cubicBezTo>
                  <a:cubicBezTo>
                    <a:pt x="50" y="54"/>
                    <a:pt x="43" y="58"/>
                    <a:pt x="34" y="58"/>
                  </a:cubicBezTo>
                  <a:cubicBezTo>
                    <a:pt x="19" y="58"/>
                    <a:pt x="12" y="49"/>
                    <a:pt x="11" y="37"/>
                  </a:cubicBezTo>
                  <a:cubicBezTo>
                    <a:pt x="65" y="37"/>
                    <a:pt x="65" y="37"/>
                    <a:pt x="65" y="37"/>
                  </a:cubicBezTo>
                  <a:lnTo>
                    <a:pt x="65" y="32"/>
                  </a:lnTo>
                  <a:close/>
                  <a:moveTo>
                    <a:pt x="11" y="28"/>
                  </a:moveTo>
                  <a:cubicBezTo>
                    <a:pt x="12" y="17"/>
                    <a:pt x="20" y="8"/>
                    <a:pt x="33" y="8"/>
                  </a:cubicBezTo>
                  <a:cubicBezTo>
                    <a:pt x="47" y="8"/>
                    <a:pt x="54" y="18"/>
                    <a:pt x="55" y="28"/>
                  </a:cubicBezTo>
                  <a:lnTo>
                    <a:pt x="11" y="28"/>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7" name="Freeform 9"/>
            <p:cNvSpPr>
              <a:spLocks/>
            </p:cNvSpPr>
            <p:nvPr/>
          </p:nvSpPr>
          <p:spPr bwMode="gray">
            <a:xfrm>
              <a:off x="2808293" y="510396"/>
              <a:ext cx="115145" cy="287103"/>
            </a:xfrm>
            <a:custGeom>
              <a:avLst/>
              <a:gdLst>
                <a:gd name="T0" fmla="*/ 20 w 32"/>
                <a:gd name="T1" fmla="*/ 62 h 79"/>
                <a:gd name="T2" fmla="*/ 20 w 32"/>
                <a:gd name="T3" fmla="*/ 24 h 79"/>
                <a:gd name="T4" fmla="*/ 32 w 32"/>
                <a:gd name="T5" fmla="*/ 24 h 79"/>
                <a:gd name="T6" fmla="*/ 32 w 32"/>
                <a:gd name="T7" fmla="*/ 16 h 79"/>
                <a:gd name="T8" fmla="*/ 20 w 32"/>
                <a:gd name="T9" fmla="*/ 16 h 79"/>
                <a:gd name="T10" fmla="*/ 20 w 32"/>
                <a:gd name="T11" fmla="*/ 0 h 79"/>
                <a:gd name="T12" fmla="*/ 9 w 32"/>
                <a:gd name="T13" fmla="*/ 0 h 79"/>
                <a:gd name="T14" fmla="*/ 9 w 32"/>
                <a:gd name="T15" fmla="*/ 16 h 79"/>
                <a:gd name="T16" fmla="*/ 0 w 32"/>
                <a:gd name="T17" fmla="*/ 16 h 79"/>
                <a:gd name="T18" fmla="*/ 0 w 32"/>
                <a:gd name="T19" fmla="*/ 24 h 79"/>
                <a:gd name="T20" fmla="*/ 9 w 32"/>
                <a:gd name="T21" fmla="*/ 24 h 79"/>
                <a:gd name="T22" fmla="*/ 9 w 32"/>
                <a:gd name="T23" fmla="*/ 63 h 79"/>
                <a:gd name="T24" fmla="*/ 26 w 32"/>
                <a:gd name="T25" fmla="*/ 79 h 79"/>
                <a:gd name="T26" fmla="*/ 32 w 32"/>
                <a:gd name="T27" fmla="*/ 79 h 79"/>
                <a:gd name="T28" fmla="*/ 32 w 32"/>
                <a:gd name="T29" fmla="*/ 70 h 79"/>
                <a:gd name="T30" fmla="*/ 27 w 32"/>
                <a:gd name="T31" fmla="*/ 71 h 79"/>
                <a:gd name="T32" fmla="*/ 20 w 32"/>
                <a:gd name="T33" fmla="*/ 6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79">
                  <a:moveTo>
                    <a:pt x="20" y="62"/>
                  </a:moveTo>
                  <a:cubicBezTo>
                    <a:pt x="20" y="24"/>
                    <a:pt x="20" y="24"/>
                    <a:pt x="20" y="24"/>
                  </a:cubicBezTo>
                  <a:cubicBezTo>
                    <a:pt x="32" y="24"/>
                    <a:pt x="32" y="24"/>
                    <a:pt x="32" y="24"/>
                  </a:cubicBezTo>
                  <a:cubicBezTo>
                    <a:pt x="32" y="16"/>
                    <a:pt x="32" y="16"/>
                    <a:pt x="32" y="16"/>
                  </a:cubicBezTo>
                  <a:cubicBezTo>
                    <a:pt x="20" y="16"/>
                    <a:pt x="20" y="16"/>
                    <a:pt x="20" y="16"/>
                  </a:cubicBezTo>
                  <a:cubicBezTo>
                    <a:pt x="20" y="0"/>
                    <a:pt x="20" y="0"/>
                    <a:pt x="20" y="0"/>
                  </a:cubicBezTo>
                  <a:cubicBezTo>
                    <a:pt x="9" y="0"/>
                    <a:pt x="9" y="0"/>
                    <a:pt x="9" y="0"/>
                  </a:cubicBezTo>
                  <a:cubicBezTo>
                    <a:pt x="9" y="16"/>
                    <a:pt x="9" y="16"/>
                    <a:pt x="9" y="16"/>
                  </a:cubicBezTo>
                  <a:cubicBezTo>
                    <a:pt x="0" y="16"/>
                    <a:pt x="0" y="16"/>
                    <a:pt x="0" y="16"/>
                  </a:cubicBezTo>
                  <a:cubicBezTo>
                    <a:pt x="0" y="24"/>
                    <a:pt x="0" y="24"/>
                    <a:pt x="0" y="24"/>
                  </a:cubicBezTo>
                  <a:cubicBezTo>
                    <a:pt x="9" y="24"/>
                    <a:pt x="9" y="24"/>
                    <a:pt x="9" y="24"/>
                  </a:cubicBezTo>
                  <a:cubicBezTo>
                    <a:pt x="9" y="63"/>
                    <a:pt x="9" y="63"/>
                    <a:pt x="9" y="63"/>
                  </a:cubicBezTo>
                  <a:cubicBezTo>
                    <a:pt x="9" y="74"/>
                    <a:pt x="14" y="79"/>
                    <a:pt x="26" y="79"/>
                  </a:cubicBezTo>
                  <a:cubicBezTo>
                    <a:pt x="28" y="79"/>
                    <a:pt x="31" y="79"/>
                    <a:pt x="32" y="79"/>
                  </a:cubicBezTo>
                  <a:cubicBezTo>
                    <a:pt x="32" y="70"/>
                    <a:pt x="32" y="70"/>
                    <a:pt x="32" y="70"/>
                  </a:cubicBezTo>
                  <a:cubicBezTo>
                    <a:pt x="30" y="71"/>
                    <a:pt x="29" y="71"/>
                    <a:pt x="27" y="71"/>
                  </a:cubicBezTo>
                  <a:cubicBezTo>
                    <a:pt x="22" y="71"/>
                    <a:pt x="20" y="69"/>
                    <a:pt x="20" y="62"/>
                  </a:cubicBezTo>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8" name="Freeform 10"/>
            <p:cNvSpPr>
              <a:spLocks/>
            </p:cNvSpPr>
            <p:nvPr/>
          </p:nvSpPr>
          <p:spPr bwMode="gray">
            <a:xfrm>
              <a:off x="2700250" y="466772"/>
              <a:ext cx="108044" cy="330726"/>
            </a:xfrm>
            <a:custGeom>
              <a:avLst/>
              <a:gdLst>
                <a:gd name="T0" fmla="*/ 24 w 30"/>
                <a:gd name="T1" fmla="*/ 91 h 91"/>
                <a:gd name="T2" fmla="*/ 30 w 30"/>
                <a:gd name="T3" fmla="*/ 91 h 91"/>
                <a:gd name="T4" fmla="*/ 30 w 30"/>
                <a:gd name="T5" fmla="*/ 82 h 91"/>
                <a:gd name="T6" fmla="*/ 26 w 30"/>
                <a:gd name="T7" fmla="*/ 83 h 91"/>
                <a:gd name="T8" fmla="*/ 19 w 30"/>
                <a:gd name="T9" fmla="*/ 74 h 91"/>
                <a:gd name="T10" fmla="*/ 19 w 30"/>
                <a:gd name="T11" fmla="*/ 0 h 91"/>
                <a:gd name="T12" fmla="*/ 0 w 30"/>
                <a:gd name="T13" fmla="*/ 0 h 91"/>
                <a:gd name="T14" fmla="*/ 0 w 30"/>
                <a:gd name="T15" fmla="*/ 8 h 91"/>
                <a:gd name="T16" fmla="*/ 9 w 30"/>
                <a:gd name="T17" fmla="*/ 8 h 91"/>
                <a:gd name="T18" fmla="*/ 9 w 30"/>
                <a:gd name="T19" fmla="*/ 74 h 91"/>
                <a:gd name="T20" fmla="*/ 24 w 30"/>
                <a:gd name="T21"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 h="91">
                  <a:moveTo>
                    <a:pt x="24" y="91"/>
                  </a:moveTo>
                  <a:cubicBezTo>
                    <a:pt x="26" y="91"/>
                    <a:pt x="29" y="91"/>
                    <a:pt x="30" y="91"/>
                  </a:cubicBezTo>
                  <a:cubicBezTo>
                    <a:pt x="30" y="82"/>
                    <a:pt x="30" y="82"/>
                    <a:pt x="30" y="82"/>
                  </a:cubicBezTo>
                  <a:cubicBezTo>
                    <a:pt x="28" y="83"/>
                    <a:pt x="27" y="83"/>
                    <a:pt x="26" y="83"/>
                  </a:cubicBezTo>
                  <a:cubicBezTo>
                    <a:pt x="21" y="83"/>
                    <a:pt x="19" y="80"/>
                    <a:pt x="19" y="74"/>
                  </a:cubicBezTo>
                  <a:cubicBezTo>
                    <a:pt x="19" y="0"/>
                    <a:pt x="19" y="0"/>
                    <a:pt x="19" y="0"/>
                  </a:cubicBezTo>
                  <a:cubicBezTo>
                    <a:pt x="0" y="0"/>
                    <a:pt x="0" y="0"/>
                    <a:pt x="0" y="0"/>
                  </a:cubicBezTo>
                  <a:cubicBezTo>
                    <a:pt x="0" y="8"/>
                    <a:pt x="0" y="8"/>
                    <a:pt x="0" y="8"/>
                  </a:cubicBezTo>
                  <a:cubicBezTo>
                    <a:pt x="9" y="8"/>
                    <a:pt x="9" y="8"/>
                    <a:pt x="9" y="8"/>
                  </a:cubicBezTo>
                  <a:cubicBezTo>
                    <a:pt x="9" y="74"/>
                    <a:pt x="9" y="74"/>
                    <a:pt x="9" y="74"/>
                  </a:cubicBezTo>
                  <a:cubicBezTo>
                    <a:pt x="9" y="85"/>
                    <a:pt x="13" y="91"/>
                    <a:pt x="24" y="91"/>
                  </a:cubicBezTo>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9" name="Freeform 11"/>
            <p:cNvSpPr>
              <a:spLocks/>
            </p:cNvSpPr>
            <p:nvPr/>
          </p:nvSpPr>
          <p:spPr bwMode="gray">
            <a:xfrm>
              <a:off x="1526985" y="455613"/>
              <a:ext cx="291160" cy="348987"/>
            </a:xfrm>
            <a:custGeom>
              <a:avLst/>
              <a:gdLst>
                <a:gd name="T0" fmla="*/ 28 w 81"/>
                <a:gd name="T1" fmla="*/ 65 h 96"/>
                <a:gd name="T2" fmla="*/ 41 w 81"/>
                <a:gd name="T3" fmla="*/ 74 h 96"/>
                <a:gd name="T4" fmla="*/ 52 w 81"/>
                <a:gd name="T5" fmla="*/ 68 h 96"/>
                <a:gd name="T6" fmla="*/ 36 w 81"/>
                <a:gd name="T7" fmla="*/ 59 h 96"/>
                <a:gd name="T8" fmla="*/ 12 w 81"/>
                <a:gd name="T9" fmla="*/ 50 h 96"/>
                <a:gd name="T10" fmla="*/ 1 w 81"/>
                <a:gd name="T11" fmla="*/ 29 h 96"/>
                <a:gd name="T12" fmla="*/ 39 w 81"/>
                <a:gd name="T13" fmla="*/ 0 h 96"/>
                <a:gd name="T14" fmla="*/ 78 w 81"/>
                <a:gd name="T15" fmla="*/ 29 h 96"/>
                <a:gd name="T16" fmla="*/ 51 w 81"/>
                <a:gd name="T17" fmla="*/ 29 h 96"/>
                <a:gd name="T18" fmla="*/ 39 w 81"/>
                <a:gd name="T19" fmla="*/ 21 h 96"/>
                <a:gd name="T20" fmla="*/ 30 w 81"/>
                <a:gd name="T21" fmla="*/ 27 h 96"/>
                <a:gd name="T22" fmla="*/ 43 w 81"/>
                <a:gd name="T23" fmla="*/ 35 h 96"/>
                <a:gd name="T24" fmla="*/ 69 w 81"/>
                <a:gd name="T25" fmla="*/ 43 h 96"/>
                <a:gd name="T26" fmla="*/ 81 w 81"/>
                <a:gd name="T27" fmla="*/ 65 h 96"/>
                <a:gd name="T28" fmla="*/ 40 w 81"/>
                <a:gd name="T29" fmla="*/ 96 h 96"/>
                <a:gd name="T30" fmla="*/ 0 w 81"/>
                <a:gd name="T31" fmla="*/ 65 h 96"/>
                <a:gd name="T32" fmla="*/ 28 w 81"/>
                <a:gd name="T33" fmla="*/ 65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1" h="96">
                  <a:moveTo>
                    <a:pt x="28" y="65"/>
                  </a:moveTo>
                  <a:cubicBezTo>
                    <a:pt x="29" y="72"/>
                    <a:pt x="33" y="74"/>
                    <a:pt x="41" y="74"/>
                  </a:cubicBezTo>
                  <a:cubicBezTo>
                    <a:pt x="48" y="74"/>
                    <a:pt x="52" y="72"/>
                    <a:pt x="52" y="68"/>
                  </a:cubicBezTo>
                  <a:cubicBezTo>
                    <a:pt x="52" y="62"/>
                    <a:pt x="47" y="62"/>
                    <a:pt x="36" y="59"/>
                  </a:cubicBezTo>
                  <a:cubicBezTo>
                    <a:pt x="24" y="55"/>
                    <a:pt x="15" y="53"/>
                    <a:pt x="12" y="50"/>
                  </a:cubicBezTo>
                  <a:cubicBezTo>
                    <a:pt x="5" y="45"/>
                    <a:pt x="1" y="38"/>
                    <a:pt x="1" y="29"/>
                  </a:cubicBezTo>
                  <a:cubicBezTo>
                    <a:pt x="1" y="11"/>
                    <a:pt x="15" y="0"/>
                    <a:pt x="39" y="0"/>
                  </a:cubicBezTo>
                  <a:cubicBezTo>
                    <a:pt x="63" y="0"/>
                    <a:pt x="77" y="10"/>
                    <a:pt x="78" y="29"/>
                  </a:cubicBezTo>
                  <a:cubicBezTo>
                    <a:pt x="51" y="29"/>
                    <a:pt x="51" y="29"/>
                    <a:pt x="51" y="29"/>
                  </a:cubicBezTo>
                  <a:cubicBezTo>
                    <a:pt x="50" y="23"/>
                    <a:pt x="46" y="21"/>
                    <a:pt x="39" y="21"/>
                  </a:cubicBezTo>
                  <a:cubicBezTo>
                    <a:pt x="33" y="21"/>
                    <a:pt x="30" y="23"/>
                    <a:pt x="30" y="27"/>
                  </a:cubicBezTo>
                  <a:cubicBezTo>
                    <a:pt x="30" y="32"/>
                    <a:pt x="34" y="33"/>
                    <a:pt x="43" y="35"/>
                  </a:cubicBezTo>
                  <a:cubicBezTo>
                    <a:pt x="54" y="38"/>
                    <a:pt x="63" y="40"/>
                    <a:pt x="69" y="43"/>
                  </a:cubicBezTo>
                  <a:cubicBezTo>
                    <a:pt x="77" y="49"/>
                    <a:pt x="81" y="55"/>
                    <a:pt x="81" y="65"/>
                  </a:cubicBezTo>
                  <a:cubicBezTo>
                    <a:pt x="81" y="84"/>
                    <a:pt x="66" y="96"/>
                    <a:pt x="40" y="96"/>
                  </a:cubicBezTo>
                  <a:cubicBezTo>
                    <a:pt x="16" y="96"/>
                    <a:pt x="1" y="84"/>
                    <a:pt x="0" y="65"/>
                  </a:cubicBezTo>
                  <a:lnTo>
                    <a:pt x="28" y="65"/>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0" name="Freeform 12"/>
            <p:cNvSpPr>
              <a:spLocks/>
            </p:cNvSpPr>
            <p:nvPr/>
          </p:nvSpPr>
          <p:spPr bwMode="gray">
            <a:xfrm>
              <a:off x="918287" y="455613"/>
              <a:ext cx="324132" cy="348987"/>
            </a:xfrm>
            <a:custGeom>
              <a:avLst/>
              <a:gdLst>
                <a:gd name="T0" fmla="*/ 90 w 90"/>
                <a:gd name="T1" fmla="*/ 58 h 96"/>
                <a:gd name="T2" fmla="*/ 46 w 90"/>
                <a:gd name="T3" fmla="*/ 96 h 96"/>
                <a:gd name="T4" fmla="*/ 0 w 90"/>
                <a:gd name="T5" fmla="*/ 48 h 96"/>
                <a:gd name="T6" fmla="*/ 46 w 90"/>
                <a:gd name="T7" fmla="*/ 0 h 96"/>
                <a:gd name="T8" fmla="*/ 89 w 90"/>
                <a:gd name="T9" fmla="*/ 37 h 96"/>
                <a:gd name="T10" fmla="*/ 62 w 90"/>
                <a:gd name="T11" fmla="*/ 37 h 96"/>
                <a:gd name="T12" fmla="*/ 46 w 90"/>
                <a:gd name="T13" fmla="*/ 23 h 96"/>
                <a:gd name="T14" fmla="*/ 29 w 90"/>
                <a:gd name="T15" fmla="*/ 48 h 96"/>
                <a:gd name="T16" fmla="*/ 47 w 90"/>
                <a:gd name="T17" fmla="*/ 73 h 96"/>
                <a:gd name="T18" fmla="*/ 62 w 90"/>
                <a:gd name="T19" fmla="*/ 58 h 96"/>
                <a:gd name="T20" fmla="*/ 90 w 90"/>
                <a:gd name="T21" fmla="*/ 5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0" h="96">
                  <a:moveTo>
                    <a:pt x="90" y="58"/>
                  </a:moveTo>
                  <a:cubicBezTo>
                    <a:pt x="88" y="82"/>
                    <a:pt x="72" y="96"/>
                    <a:pt x="46" y="96"/>
                  </a:cubicBezTo>
                  <a:cubicBezTo>
                    <a:pt x="17" y="96"/>
                    <a:pt x="0" y="78"/>
                    <a:pt x="0" y="48"/>
                  </a:cubicBezTo>
                  <a:cubicBezTo>
                    <a:pt x="0" y="18"/>
                    <a:pt x="17" y="0"/>
                    <a:pt x="46" y="0"/>
                  </a:cubicBezTo>
                  <a:cubicBezTo>
                    <a:pt x="72" y="0"/>
                    <a:pt x="88" y="13"/>
                    <a:pt x="89" y="37"/>
                  </a:cubicBezTo>
                  <a:cubicBezTo>
                    <a:pt x="62" y="37"/>
                    <a:pt x="62" y="37"/>
                    <a:pt x="62" y="37"/>
                  </a:cubicBezTo>
                  <a:cubicBezTo>
                    <a:pt x="61" y="28"/>
                    <a:pt x="55" y="23"/>
                    <a:pt x="46" y="23"/>
                  </a:cubicBezTo>
                  <a:cubicBezTo>
                    <a:pt x="35" y="23"/>
                    <a:pt x="29" y="31"/>
                    <a:pt x="29" y="48"/>
                  </a:cubicBezTo>
                  <a:cubicBezTo>
                    <a:pt x="29" y="65"/>
                    <a:pt x="35" y="73"/>
                    <a:pt x="47" y="73"/>
                  </a:cubicBezTo>
                  <a:cubicBezTo>
                    <a:pt x="56" y="73"/>
                    <a:pt x="61" y="68"/>
                    <a:pt x="62" y="58"/>
                  </a:cubicBezTo>
                  <a:lnTo>
                    <a:pt x="90" y="58"/>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1" name="Freeform 13"/>
            <p:cNvSpPr>
              <a:spLocks/>
            </p:cNvSpPr>
            <p:nvPr/>
          </p:nvSpPr>
          <p:spPr bwMode="gray">
            <a:xfrm>
              <a:off x="1220607" y="466772"/>
              <a:ext cx="324132" cy="327175"/>
            </a:xfrm>
            <a:custGeom>
              <a:avLst/>
              <a:gdLst>
                <a:gd name="T0" fmla="*/ 0 w 639"/>
                <a:gd name="T1" fmla="*/ 0 h 645"/>
                <a:gd name="T2" fmla="*/ 206 w 639"/>
                <a:gd name="T3" fmla="*/ 0 h 645"/>
                <a:gd name="T4" fmla="*/ 320 w 639"/>
                <a:gd name="T5" fmla="*/ 415 h 645"/>
                <a:gd name="T6" fmla="*/ 433 w 639"/>
                <a:gd name="T7" fmla="*/ 0 h 645"/>
                <a:gd name="T8" fmla="*/ 639 w 639"/>
                <a:gd name="T9" fmla="*/ 0 h 645"/>
                <a:gd name="T10" fmla="*/ 419 w 639"/>
                <a:gd name="T11" fmla="*/ 645 h 645"/>
                <a:gd name="T12" fmla="*/ 213 w 639"/>
                <a:gd name="T13" fmla="*/ 645 h 645"/>
                <a:gd name="T14" fmla="*/ 0 w 639"/>
                <a:gd name="T15" fmla="*/ 0 h 6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9" h="645">
                  <a:moveTo>
                    <a:pt x="0" y="0"/>
                  </a:moveTo>
                  <a:lnTo>
                    <a:pt x="206" y="0"/>
                  </a:lnTo>
                  <a:lnTo>
                    <a:pt x="320" y="415"/>
                  </a:lnTo>
                  <a:lnTo>
                    <a:pt x="433" y="0"/>
                  </a:lnTo>
                  <a:lnTo>
                    <a:pt x="639" y="0"/>
                  </a:lnTo>
                  <a:lnTo>
                    <a:pt x="419" y="645"/>
                  </a:lnTo>
                  <a:lnTo>
                    <a:pt x="213" y="645"/>
                  </a:lnTo>
                  <a:lnTo>
                    <a:pt x="0" y="0"/>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2" name="Freeform 14"/>
            <p:cNvSpPr>
              <a:spLocks/>
            </p:cNvSpPr>
            <p:nvPr/>
          </p:nvSpPr>
          <p:spPr bwMode="invGray">
            <a:xfrm>
              <a:off x="464807" y="455613"/>
              <a:ext cx="413914" cy="348987"/>
            </a:xfrm>
            <a:custGeom>
              <a:avLst/>
              <a:gdLst>
                <a:gd name="T0" fmla="*/ 4 w 115"/>
                <a:gd name="T1" fmla="*/ 42 h 96"/>
                <a:gd name="T2" fmla="*/ 0 w 115"/>
                <a:gd name="T3" fmla="*/ 33 h 96"/>
                <a:gd name="T4" fmla="*/ 4 w 115"/>
                <a:gd name="T5" fmla="*/ 23 h 96"/>
                <a:gd name="T6" fmla="*/ 22 w 115"/>
                <a:gd name="T7" fmla="*/ 4 h 96"/>
                <a:gd name="T8" fmla="*/ 32 w 115"/>
                <a:gd name="T9" fmla="*/ 0 h 96"/>
                <a:gd name="T10" fmla="*/ 42 w 115"/>
                <a:gd name="T11" fmla="*/ 4 h 96"/>
                <a:gd name="T12" fmla="*/ 58 w 115"/>
                <a:gd name="T13" fmla="*/ 20 h 96"/>
                <a:gd name="T14" fmla="*/ 73 w 115"/>
                <a:gd name="T15" fmla="*/ 4 h 96"/>
                <a:gd name="T16" fmla="*/ 83 w 115"/>
                <a:gd name="T17" fmla="*/ 0 h 96"/>
                <a:gd name="T18" fmla="*/ 93 w 115"/>
                <a:gd name="T19" fmla="*/ 4 h 96"/>
                <a:gd name="T20" fmla="*/ 111 w 115"/>
                <a:gd name="T21" fmla="*/ 23 h 96"/>
                <a:gd name="T22" fmla="*/ 115 w 115"/>
                <a:gd name="T23" fmla="*/ 33 h 96"/>
                <a:gd name="T24" fmla="*/ 111 w 115"/>
                <a:gd name="T25" fmla="*/ 42 h 96"/>
                <a:gd name="T26" fmla="*/ 58 w 115"/>
                <a:gd name="T27" fmla="*/ 96 h 96"/>
                <a:gd name="T28" fmla="*/ 57 w 115"/>
                <a:gd name="T29" fmla="*/ 96 h 96"/>
                <a:gd name="T30" fmla="*/ 4 w 115"/>
                <a:gd name="T31" fmla="*/ 4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5" h="96">
                  <a:moveTo>
                    <a:pt x="4" y="42"/>
                  </a:moveTo>
                  <a:cubicBezTo>
                    <a:pt x="1" y="40"/>
                    <a:pt x="0" y="36"/>
                    <a:pt x="0" y="33"/>
                  </a:cubicBezTo>
                  <a:cubicBezTo>
                    <a:pt x="0" y="29"/>
                    <a:pt x="1" y="25"/>
                    <a:pt x="4" y="23"/>
                  </a:cubicBezTo>
                  <a:cubicBezTo>
                    <a:pt x="22" y="4"/>
                    <a:pt x="22" y="4"/>
                    <a:pt x="22" y="4"/>
                  </a:cubicBezTo>
                  <a:cubicBezTo>
                    <a:pt x="25" y="1"/>
                    <a:pt x="29" y="0"/>
                    <a:pt x="32" y="0"/>
                  </a:cubicBezTo>
                  <a:cubicBezTo>
                    <a:pt x="36" y="0"/>
                    <a:pt x="39" y="1"/>
                    <a:pt x="42" y="4"/>
                  </a:cubicBezTo>
                  <a:cubicBezTo>
                    <a:pt x="58" y="20"/>
                    <a:pt x="58" y="20"/>
                    <a:pt x="58" y="20"/>
                  </a:cubicBezTo>
                  <a:cubicBezTo>
                    <a:pt x="73" y="4"/>
                    <a:pt x="73" y="4"/>
                    <a:pt x="73" y="4"/>
                  </a:cubicBezTo>
                  <a:cubicBezTo>
                    <a:pt x="76" y="1"/>
                    <a:pt x="79" y="0"/>
                    <a:pt x="83" y="0"/>
                  </a:cubicBezTo>
                  <a:cubicBezTo>
                    <a:pt x="87" y="0"/>
                    <a:pt x="90" y="1"/>
                    <a:pt x="93" y="4"/>
                  </a:cubicBezTo>
                  <a:cubicBezTo>
                    <a:pt x="111" y="23"/>
                    <a:pt x="111" y="23"/>
                    <a:pt x="111" y="23"/>
                  </a:cubicBezTo>
                  <a:cubicBezTo>
                    <a:pt x="114" y="25"/>
                    <a:pt x="115" y="29"/>
                    <a:pt x="115" y="33"/>
                  </a:cubicBezTo>
                  <a:cubicBezTo>
                    <a:pt x="115" y="36"/>
                    <a:pt x="114" y="40"/>
                    <a:pt x="111" y="42"/>
                  </a:cubicBezTo>
                  <a:cubicBezTo>
                    <a:pt x="58" y="96"/>
                    <a:pt x="58" y="96"/>
                    <a:pt x="58" y="96"/>
                  </a:cubicBezTo>
                  <a:cubicBezTo>
                    <a:pt x="57" y="96"/>
                    <a:pt x="57" y="96"/>
                    <a:pt x="57" y="96"/>
                  </a:cubicBezTo>
                  <a:lnTo>
                    <a:pt x="4" y="42"/>
                  </a:ln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 xmlns:p14="http://schemas.microsoft.com/office/powerpoint/2010/main" val="1898618816"/>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Image Light">
    <p:bg bwMode="gray">
      <p:bgPr>
        <a:solidFill>
          <a:schemeClr val="tx1"/>
        </a:solidFill>
        <a:effectLst/>
      </p:bgPr>
    </p:bg>
    <p:spTree>
      <p:nvGrpSpPr>
        <p:cNvPr id="1" name=""/>
        <p:cNvGrpSpPr/>
        <p:nvPr/>
      </p:nvGrpSpPr>
      <p:grpSpPr>
        <a:xfrm>
          <a:off x="0" y="0"/>
          <a:ext cx="0" cy="0"/>
          <a:chOff x="0" y="0"/>
          <a:chExt cx="0" cy="0"/>
        </a:xfrm>
      </p:grpSpPr>
      <p:pic>
        <p:nvPicPr>
          <p:cNvPr id="8" name="Picture 7" descr="break-image-02.jpg"/>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r="1755"/>
          <a:stretch/>
        </p:blipFill>
        <p:spPr bwMode="auto">
          <a:xfrm>
            <a:off x="0" y="0"/>
            <a:ext cx="9144000" cy="6858000"/>
          </a:xfrm>
          <a:prstGeom prst="rect">
            <a:avLst/>
          </a:prstGeom>
        </p:spPr>
      </p:pic>
      <p:sp>
        <p:nvSpPr>
          <p:cNvPr id="2" name="Title 1"/>
          <p:cNvSpPr>
            <a:spLocks noGrp="1"/>
          </p:cNvSpPr>
          <p:nvPr>
            <p:ph type="ctrTitle"/>
          </p:nvPr>
        </p:nvSpPr>
        <p:spPr>
          <a:xfrm>
            <a:off x="457200" y="2468880"/>
            <a:ext cx="4541890" cy="2286000"/>
          </a:xfrm>
        </p:spPr>
        <p:txBody>
          <a:bodyPr rIns="0" anchor="b" anchorCtr="0"/>
          <a:lstStyle>
            <a:lvl1pPr>
              <a:lnSpc>
                <a:spcPct val="80000"/>
              </a:lnSpc>
              <a:defRPr sz="48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92040"/>
            <a:ext cx="3967163" cy="914400"/>
          </a:xfrm>
        </p:spPr>
        <p:txBody>
          <a:bodyPr/>
          <a:lstStyle>
            <a:lvl1pPr marL="0" indent="0" algn="l">
              <a:spcBef>
                <a:spcPts val="600"/>
              </a:spcBef>
              <a:buNone/>
              <a:defRPr sz="2200" b="1">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0"/>
          </p:nvPr>
        </p:nvSpPr>
        <p:spPr/>
        <p:txBody>
          <a:bodyPr/>
          <a:lstStyle>
            <a:lvl1pPr>
              <a:defRPr>
                <a:solidFill>
                  <a:schemeClr val="tx1"/>
                </a:solidFill>
              </a:defRPr>
            </a:lvl1pPr>
          </a:lstStyle>
          <a:p>
            <a:r>
              <a:rPr lang="en-US" smtClean="0"/>
              <a:t>©2016 CVS Health and/or one of its affiliates: Confidential &amp; Proprietary</a:t>
            </a:r>
            <a:endParaRPr lang="en-US" dirty="0"/>
          </a:p>
        </p:txBody>
      </p:sp>
      <p:grpSp>
        <p:nvGrpSpPr>
          <p:cNvPr id="12" name="Group 11"/>
          <p:cNvGrpSpPr>
            <a:grpSpLocks noChangeAspect="1"/>
          </p:cNvGrpSpPr>
          <p:nvPr userDrawn="1"/>
        </p:nvGrpSpPr>
        <p:grpSpPr>
          <a:xfrm>
            <a:off x="464807" y="455613"/>
            <a:ext cx="2743198" cy="348987"/>
            <a:chOff x="279400" y="2781300"/>
            <a:chExt cx="8585200" cy="1092200"/>
          </a:xfrm>
          <a:solidFill>
            <a:schemeClr val="bg1"/>
          </a:solidFill>
        </p:grpSpPr>
        <p:sp>
          <p:nvSpPr>
            <p:cNvPr id="13" name="Freeform 5"/>
            <p:cNvSpPr>
              <a:spLocks/>
            </p:cNvSpPr>
            <p:nvPr/>
          </p:nvSpPr>
          <p:spPr bwMode="auto">
            <a:xfrm>
              <a:off x="4605338" y="2816225"/>
              <a:ext cx="958850" cy="1035050"/>
            </a:xfrm>
            <a:custGeom>
              <a:avLst/>
              <a:gdLst>
                <a:gd name="T0" fmla="*/ 142 w 604"/>
                <a:gd name="T1" fmla="*/ 272 h 652"/>
                <a:gd name="T2" fmla="*/ 142 w 604"/>
                <a:gd name="T3" fmla="*/ 57 h 652"/>
                <a:gd name="T4" fmla="*/ 206 w 604"/>
                <a:gd name="T5" fmla="*/ 57 h 652"/>
                <a:gd name="T6" fmla="*/ 206 w 604"/>
                <a:gd name="T7" fmla="*/ 0 h 652"/>
                <a:gd name="T8" fmla="*/ 0 w 604"/>
                <a:gd name="T9" fmla="*/ 0 h 652"/>
                <a:gd name="T10" fmla="*/ 0 w 604"/>
                <a:gd name="T11" fmla="*/ 57 h 652"/>
                <a:gd name="T12" fmla="*/ 64 w 604"/>
                <a:gd name="T13" fmla="*/ 57 h 652"/>
                <a:gd name="T14" fmla="*/ 64 w 604"/>
                <a:gd name="T15" fmla="*/ 587 h 652"/>
                <a:gd name="T16" fmla="*/ 0 w 604"/>
                <a:gd name="T17" fmla="*/ 587 h 652"/>
                <a:gd name="T18" fmla="*/ 0 w 604"/>
                <a:gd name="T19" fmla="*/ 652 h 652"/>
                <a:gd name="T20" fmla="*/ 206 w 604"/>
                <a:gd name="T21" fmla="*/ 652 h 652"/>
                <a:gd name="T22" fmla="*/ 206 w 604"/>
                <a:gd name="T23" fmla="*/ 587 h 652"/>
                <a:gd name="T24" fmla="*/ 142 w 604"/>
                <a:gd name="T25" fmla="*/ 587 h 652"/>
                <a:gd name="T26" fmla="*/ 142 w 604"/>
                <a:gd name="T27" fmla="*/ 329 h 652"/>
                <a:gd name="T28" fmla="*/ 462 w 604"/>
                <a:gd name="T29" fmla="*/ 329 h 652"/>
                <a:gd name="T30" fmla="*/ 462 w 604"/>
                <a:gd name="T31" fmla="*/ 587 h 652"/>
                <a:gd name="T32" fmla="*/ 398 w 604"/>
                <a:gd name="T33" fmla="*/ 587 h 652"/>
                <a:gd name="T34" fmla="*/ 398 w 604"/>
                <a:gd name="T35" fmla="*/ 652 h 652"/>
                <a:gd name="T36" fmla="*/ 604 w 604"/>
                <a:gd name="T37" fmla="*/ 652 h 652"/>
                <a:gd name="T38" fmla="*/ 604 w 604"/>
                <a:gd name="T39" fmla="*/ 587 h 652"/>
                <a:gd name="T40" fmla="*/ 540 w 604"/>
                <a:gd name="T41" fmla="*/ 587 h 652"/>
                <a:gd name="T42" fmla="*/ 540 w 604"/>
                <a:gd name="T43" fmla="*/ 57 h 652"/>
                <a:gd name="T44" fmla="*/ 604 w 604"/>
                <a:gd name="T45" fmla="*/ 57 h 652"/>
                <a:gd name="T46" fmla="*/ 604 w 604"/>
                <a:gd name="T47" fmla="*/ 0 h 652"/>
                <a:gd name="T48" fmla="*/ 398 w 604"/>
                <a:gd name="T49" fmla="*/ 0 h 652"/>
                <a:gd name="T50" fmla="*/ 398 w 604"/>
                <a:gd name="T51" fmla="*/ 57 h 652"/>
                <a:gd name="T52" fmla="*/ 462 w 604"/>
                <a:gd name="T53" fmla="*/ 57 h 652"/>
                <a:gd name="T54" fmla="*/ 462 w 604"/>
                <a:gd name="T55" fmla="*/ 272 h 652"/>
                <a:gd name="T56" fmla="*/ 142 w 604"/>
                <a:gd name="T57" fmla="*/ 2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4" h="652">
                  <a:moveTo>
                    <a:pt x="142" y="272"/>
                  </a:moveTo>
                  <a:lnTo>
                    <a:pt x="142" y="57"/>
                  </a:lnTo>
                  <a:lnTo>
                    <a:pt x="206" y="57"/>
                  </a:lnTo>
                  <a:lnTo>
                    <a:pt x="206" y="0"/>
                  </a:lnTo>
                  <a:lnTo>
                    <a:pt x="0" y="0"/>
                  </a:lnTo>
                  <a:lnTo>
                    <a:pt x="0" y="57"/>
                  </a:lnTo>
                  <a:lnTo>
                    <a:pt x="64" y="57"/>
                  </a:lnTo>
                  <a:lnTo>
                    <a:pt x="64" y="587"/>
                  </a:lnTo>
                  <a:lnTo>
                    <a:pt x="0" y="587"/>
                  </a:lnTo>
                  <a:lnTo>
                    <a:pt x="0" y="652"/>
                  </a:lnTo>
                  <a:lnTo>
                    <a:pt x="206" y="652"/>
                  </a:lnTo>
                  <a:lnTo>
                    <a:pt x="206" y="587"/>
                  </a:lnTo>
                  <a:lnTo>
                    <a:pt x="142" y="587"/>
                  </a:lnTo>
                  <a:lnTo>
                    <a:pt x="142" y="329"/>
                  </a:lnTo>
                  <a:lnTo>
                    <a:pt x="462" y="329"/>
                  </a:lnTo>
                  <a:lnTo>
                    <a:pt x="462" y="587"/>
                  </a:lnTo>
                  <a:lnTo>
                    <a:pt x="398" y="587"/>
                  </a:lnTo>
                  <a:lnTo>
                    <a:pt x="398" y="652"/>
                  </a:lnTo>
                  <a:lnTo>
                    <a:pt x="604" y="652"/>
                  </a:lnTo>
                  <a:lnTo>
                    <a:pt x="604" y="587"/>
                  </a:lnTo>
                  <a:lnTo>
                    <a:pt x="540" y="587"/>
                  </a:lnTo>
                  <a:lnTo>
                    <a:pt x="540" y="57"/>
                  </a:lnTo>
                  <a:lnTo>
                    <a:pt x="604" y="57"/>
                  </a:lnTo>
                  <a:lnTo>
                    <a:pt x="604" y="0"/>
                  </a:lnTo>
                  <a:lnTo>
                    <a:pt x="398" y="0"/>
                  </a:lnTo>
                  <a:lnTo>
                    <a:pt x="398" y="57"/>
                  </a:lnTo>
                  <a:lnTo>
                    <a:pt x="462" y="57"/>
                  </a:lnTo>
                  <a:lnTo>
                    <a:pt x="462" y="272"/>
                  </a:lnTo>
                  <a:lnTo>
                    <a:pt x="142" y="272"/>
                  </a:lnTo>
                  <a:close/>
                </a:path>
              </a:pathLst>
            </a:cu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6"/>
            <p:cNvSpPr>
              <a:spLocks/>
            </p:cNvSpPr>
            <p:nvPr/>
          </p:nvSpPr>
          <p:spPr bwMode="auto">
            <a:xfrm>
              <a:off x="8042275" y="2816225"/>
              <a:ext cx="822325" cy="1035050"/>
            </a:xfrm>
            <a:custGeom>
              <a:avLst/>
              <a:gdLst>
                <a:gd name="T0" fmla="*/ 27 w 73"/>
                <a:gd name="T1" fmla="*/ 82 h 91"/>
                <a:gd name="T2" fmla="*/ 19 w 73"/>
                <a:gd name="T3" fmla="*/ 82 h 91"/>
                <a:gd name="T4" fmla="*/ 19 w 73"/>
                <a:gd name="T5" fmla="*/ 54 h 91"/>
                <a:gd name="T6" fmla="*/ 37 w 73"/>
                <a:gd name="T7" fmla="*/ 35 h 91"/>
                <a:gd name="T8" fmla="*/ 55 w 73"/>
                <a:gd name="T9" fmla="*/ 54 h 91"/>
                <a:gd name="T10" fmla="*/ 55 w 73"/>
                <a:gd name="T11" fmla="*/ 82 h 91"/>
                <a:gd name="T12" fmla="*/ 46 w 73"/>
                <a:gd name="T13" fmla="*/ 82 h 91"/>
                <a:gd name="T14" fmla="*/ 46 w 73"/>
                <a:gd name="T15" fmla="*/ 91 h 91"/>
                <a:gd name="T16" fmla="*/ 73 w 73"/>
                <a:gd name="T17" fmla="*/ 91 h 91"/>
                <a:gd name="T18" fmla="*/ 73 w 73"/>
                <a:gd name="T19" fmla="*/ 82 h 91"/>
                <a:gd name="T20" fmla="*/ 65 w 73"/>
                <a:gd name="T21" fmla="*/ 82 h 91"/>
                <a:gd name="T22" fmla="*/ 65 w 73"/>
                <a:gd name="T23" fmla="*/ 54 h 91"/>
                <a:gd name="T24" fmla="*/ 38 w 73"/>
                <a:gd name="T25" fmla="*/ 26 h 91"/>
                <a:gd name="T26" fmla="*/ 19 w 73"/>
                <a:gd name="T27" fmla="*/ 35 h 91"/>
                <a:gd name="T28" fmla="*/ 19 w 73"/>
                <a:gd name="T29" fmla="*/ 0 h 91"/>
                <a:gd name="T30" fmla="*/ 0 w 73"/>
                <a:gd name="T31" fmla="*/ 0 h 91"/>
                <a:gd name="T32" fmla="*/ 0 w 73"/>
                <a:gd name="T33" fmla="*/ 8 h 91"/>
                <a:gd name="T34" fmla="*/ 9 w 73"/>
                <a:gd name="T35" fmla="*/ 8 h 91"/>
                <a:gd name="T36" fmla="*/ 9 w 73"/>
                <a:gd name="T37" fmla="*/ 82 h 91"/>
                <a:gd name="T38" fmla="*/ 0 w 73"/>
                <a:gd name="T39" fmla="*/ 82 h 91"/>
                <a:gd name="T40" fmla="*/ 0 w 73"/>
                <a:gd name="T41" fmla="*/ 91 h 91"/>
                <a:gd name="T42" fmla="*/ 27 w 73"/>
                <a:gd name="T43" fmla="*/ 91 h 91"/>
                <a:gd name="T44" fmla="*/ 27 w 73"/>
                <a:gd name="T45" fmla="*/ 82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3" h="91">
                  <a:moveTo>
                    <a:pt x="27" y="82"/>
                  </a:moveTo>
                  <a:cubicBezTo>
                    <a:pt x="19" y="82"/>
                    <a:pt x="19" y="82"/>
                    <a:pt x="19" y="82"/>
                  </a:cubicBezTo>
                  <a:cubicBezTo>
                    <a:pt x="19" y="54"/>
                    <a:pt x="19" y="54"/>
                    <a:pt x="19" y="54"/>
                  </a:cubicBezTo>
                  <a:cubicBezTo>
                    <a:pt x="19" y="41"/>
                    <a:pt x="25" y="35"/>
                    <a:pt x="37" y="35"/>
                  </a:cubicBezTo>
                  <a:cubicBezTo>
                    <a:pt x="48" y="35"/>
                    <a:pt x="55" y="41"/>
                    <a:pt x="55" y="54"/>
                  </a:cubicBezTo>
                  <a:cubicBezTo>
                    <a:pt x="55" y="82"/>
                    <a:pt x="55" y="82"/>
                    <a:pt x="55" y="82"/>
                  </a:cubicBezTo>
                  <a:cubicBezTo>
                    <a:pt x="46" y="82"/>
                    <a:pt x="46" y="82"/>
                    <a:pt x="46" y="82"/>
                  </a:cubicBezTo>
                  <a:cubicBezTo>
                    <a:pt x="46" y="91"/>
                    <a:pt x="46" y="91"/>
                    <a:pt x="46" y="91"/>
                  </a:cubicBezTo>
                  <a:cubicBezTo>
                    <a:pt x="73" y="91"/>
                    <a:pt x="73" y="91"/>
                    <a:pt x="73" y="91"/>
                  </a:cubicBezTo>
                  <a:cubicBezTo>
                    <a:pt x="73" y="82"/>
                    <a:pt x="73" y="82"/>
                    <a:pt x="73" y="82"/>
                  </a:cubicBezTo>
                  <a:cubicBezTo>
                    <a:pt x="65" y="82"/>
                    <a:pt x="65" y="82"/>
                    <a:pt x="65" y="82"/>
                  </a:cubicBezTo>
                  <a:cubicBezTo>
                    <a:pt x="65" y="54"/>
                    <a:pt x="65" y="54"/>
                    <a:pt x="65" y="54"/>
                  </a:cubicBezTo>
                  <a:cubicBezTo>
                    <a:pt x="65" y="39"/>
                    <a:pt x="55" y="26"/>
                    <a:pt x="38" y="26"/>
                  </a:cubicBezTo>
                  <a:cubicBezTo>
                    <a:pt x="30" y="26"/>
                    <a:pt x="23" y="29"/>
                    <a:pt x="19" y="35"/>
                  </a:cubicBezTo>
                  <a:cubicBezTo>
                    <a:pt x="19" y="0"/>
                    <a:pt x="19" y="0"/>
                    <a:pt x="19" y="0"/>
                  </a:cubicBezTo>
                  <a:cubicBezTo>
                    <a:pt x="0" y="0"/>
                    <a:pt x="0" y="0"/>
                    <a:pt x="0" y="0"/>
                  </a:cubicBezTo>
                  <a:cubicBezTo>
                    <a:pt x="0" y="8"/>
                    <a:pt x="0" y="8"/>
                    <a:pt x="0" y="8"/>
                  </a:cubicBezTo>
                  <a:cubicBezTo>
                    <a:pt x="9" y="8"/>
                    <a:pt x="9" y="8"/>
                    <a:pt x="9" y="8"/>
                  </a:cubicBezTo>
                  <a:cubicBezTo>
                    <a:pt x="9" y="82"/>
                    <a:pt x="9" y="82"/>
                    <a:pt x="9" y="82"/>
                  </a:cubicBezTo>
                  <a:cubicBezTo>
                    <a:pt x="0" y="82"/>
                    <a:pt x="0" y="82"/>
                    <a:pt x="0" y="82"/>
                  </a:cubicBezTo>
                  <a:cubicBezTo>
                    <a:pt x="0" y="91"/>
                    <a:pt x="0" y="91"/>
                    <a:pt x="0" y="91"/>
                  </a:cubicBezTo>
                  <a:cubicBezTo>
                    <a:pt x="27" y="91"/>
                    <a:pt x="27" y="91"/>
                    <a:pt x="27" y="91"/>
                  </a:cubicBezTo>
                  <a:lnTo>
                    <a:pt x="27" y="82"/>
                  </a:lnTo>
                  <a:close/>
                </a:path>
              </a:pathLst>
            </a:cu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7"/>
            <p:cNvSpPr>
              <a:spLocks noEditPoints="1"/>
            </p:cNvSpPr>
            <p:nvPr/>
          </p:nvSpPr>
          <p:spPr bwMode="auto">
            <a:xfrm>
              <a:off x="6419850" y="3111500"/>
              <a:ext cx="822325" cy="750888"/>
            </a:xfrm>
            <a:custGeom>
              <a:avLst/>
              <a:gdLst>
                <a:gd name="T0" fmla="*/ 73 w 73"/>
                <a:gd name="T1" fmla="*/ 10 h 66"/>
                <a:gd name="T2" fmla="*/ 73 w 73"/>
                <a:gd name="T3" fmla="*/ 2 h 66"/>
                <a:gd name="T4" fmla="*/ 54 w 73"/>
                <a:gd name="T5" fmla="*/ 2 h 66"/>
                <a:gd name="T6" fmla="*/ 54 w 73"/>
                <a:gd name="T7" fmla="*/ 11 h 66"/>
                <a:gd name="T8" fmla="*/ 31 w 73"/>
                <a:gd name="T9" fmla="*/ 0 h 66"/>
                <a:gd name="T10" fmla="*/ 0 w 73"/>
                <a:gd name="T11" fmla="*/ 33 h 66"/>
                <a:gd name="T12" fmla="*/ 31 w 73"/>
                <a:gd name="T13" fmla="*/ 66 h 66"/>
                <a:gd name="T14" fmla="*/ 54 w 73"/>
                <a:gd name="T15" fmla="*/ 55 h 66"/>
                <a:gd name="T16" fmla="*/ 54 w 73"/>
                <a:gd name="T17" fmla="*/ 65 h 66"/>
                <a:gd name="T18" fmla="*/ 73 w 73"/>
                <a:gd name="T19" fmla="*/ 65 h 66"/>
                <a:gd name="T20" fmla="*/ 73 w 73"/>
                <a:gd name="T21" fmla="*/ 56 h 66"/>
                <a:gd name="T22" fmla="*/ 64 w 73"/>
                <a:gd name="T23" fmla="*/ 56 h 66"/>
                <a:gd name="T24" fmla="*/ 64 w 73"/>
                <a:gd name="T25" fmla="*/ 10 h 66"/>
                <a:gd name="T26" fmla="*/ 73 w 73"/>
                <a:gd name="T27" fmla="*/ 10 h 66"/>
                <a:gd name="T28" fmla="*/ 33 w 73"/>
                <a:gd name="T29" fmla="*/ 58 h 66"/>
                <a:gd name="T30" fmla="*/ 11 w 73"/>
                <a:gd name="T31" fmla="*/ 33 h 66"/>
                <a:gd name="T32" fmla="*/ 33 w 73"/>
                <a:gd name="T33" fmla="*/ 9 h 66"/>
                <a:gd name="T34" fmla="*/ 54 w 73"/>
                <a:gd name="T35" fmla="*/ 33 h 66"/>
                <a:gd name="T36" fmla="*/ 33 w 73"/>
                <a:gd name="T37" fmla="*/ 5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3" h="66">
                  <a:moveTo>
                    <a:pt x="73" y="10"/>
                  </a:moveTo>
                  <a:cubicBezTo>
                    <a:pt x="73" y="2"/>
                    <a:pt x="73" y="2"/>
                    <a:pt x="73" y="2"/>
                  </a:cubicBezTo>
                  <a:cubicBezTo>
                    <a:pt x="54" y="2"/>
                    <a:pt x="54" y="2"/>
                    <a:pt x="54" y="2"/>
                  </a:cubicBezTo>
                  <a:cubicBezTo>
                    <a:pt x="54" y="11"/>
                    <a:pt x="54" y="11"/>
                    <a:pt x="54" y="11"/>
                  </a:cubicBezTo>
                  <a:cubicBezTo>
                    <a:pt x="49" y="4"/>
                    <a:pt x="41" y="0"/>
                    <a:pt x="31" y="0"/>
                  </a:cubicBezTo>
                  <a:cubicBezTo>
                    <a:pt x="13" y="0"/>
                    <a:pt x="0" y="14"/>
                    <a:pt x="0" y="33"/>
                  </a:cubicBezTo>
                  <a:cubicBezTo>
                    <a:pt x="0" y="52"/>
                    <a:pt x="13" y="66"/>
                    <a:pt x="31" y="66"/>
                  </a:cubicBezTo>
                  <a:cubicBezTo>
                    <a:pt x="41" y="66"/>
                    <a:pt x="49" y="62"/>
                    <a:pt x="54" y="55"/>
                  </a:cubicBezTo>
                  <a:cubicBezTo>
                    <a:pt x="54" y="65"/>
                    <a:pt x="54" y="65"/>
                    <a:pt x="54" y="65"/>
                  </a:cubicBezTo>
                  <a:cubicBezTo>
                    <a:pt x="73" y="65"/>
                    <a:pt x="73" y="65"/>
                    <a:pt x="73" y="65"/>
                  </a:cubicBezTo>
                  <a:cubicBezTo>
                    <a:pt x="73" y="56"/>
                    <a:pt x="73" y="56"/>
                    <a:pt x="73" y="56"/>
                  </a:cubicBezTo>
                  <a:cubicBezTo>
                    <a:pt x="64" y="56"/>
                    <a:pt x="64" y="56"/>
                    <a:pt x="64" y="56"/>
                  </a:cubicBezTo>
                  <a:cubicBezTo>
                    <a:pt x="64" y="10"/>
                    <a:pt x="64" y="10"/>
                    <a:pt x="64" y="10"/>
                  </a:cubicBezTo>
                  <a:lnTo>
                    <a:pt x="73" y="10"/>
                  </a:lnTo>
                  <a:close/>
                  <a:moveTo>
                    <a:pt x="33" y="58"/>
                  </a:moveTo>
                  <a:cubicBezTo>
                    <a:pt x="20" y="58"/>
                    <a:pt x="11" y="47"/>
                    <a:pt x="11" y="33"/>
                  </a:cubicBezTo>
                  <a:cubicBezTo>
                    <a:pt x="11" y="19"/>
                    <a:pt x="20" y="9"/>
                    <a:pt x="33" y="9"/>
                  </a:cubicBezTo>
                  <a:cubicBezTo>
                    <a:pt x="46" y="9"/>
                    <a:pt x="54" y="19"/>
                    <a:pt x="54" y="33"/>
                  </a:cubicBezTo>
                  <a:cubicBezTo>
                    <a:pt x="54" y="47"/>
                    <a:pt x="46" y="58"/>
                    <a:pt x="33" y="58"/>
                  </a:cubicBezTo>
                  <a:close/>
                </a:path>
              </a:pathLst>
            </a:cu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8"/>
            <p:cNvSpPr>
              <a:spLocks noEditPoints="1"/>
            </p:cNvSpPr>
            <p:nvPr/>
          </p:nvSpPr>
          <p:spPr bwMode="auto">
            <a:xfrm>
              <a:off x="5608638" y="3111500"/>
              <a:ext cx="731838" cy="750888"/>
            </a:xfrm>
            <a:custGeom>
              <a:avLst/>
              <a:gdLst>
                <a:gd name="T0" fmla="*/ 65 w 65"/>
                <a:gd name="T1" fmla="*/ 32 h 66"/>
                <a:gd name="T2" fmla="*/ 33 w 65"/>
                <a:gd name="T3" fmla="*/ 0 h 66"/>
                <a:gd name="T4" fmla="*/ 0 w 65"/>
                <a:gd name="T5" fmla="*/ 33 h 66"/>
                <a:gd name="T6" fmla="*/ 33 w 65"/>
                <a:gd name="T7" fmla="*/ 66 h 66"/>
                <a:gd name="T8" fmla="*/ 63 w 65"/>
                <a:gd name="T9" fmla="*/ 48 h 66"/>
                <a:gd name="T10" fmla="*/ 53 w 65"/>
                <a:gd name="T11" fmla="*/ 48 h 66"/>
                <a:gd name="T12" fmla="*/ 34 w 65"/>
                <a:gd name="T13" fmla="*/ 58 h 66"/>
                <a:gd name="T14" fmla="*/ 11 w 65"/>
                <a:gd name="T15" fmla="*/ 37 h 66"/>
                <a:gd name="T16" fmla="*/ 65 w 65"/>
                <a:gd name="T17" fmla="*/ 37 h 66"/>
                <a:gd name="T18" fmla="*/ 65 w 65"/>
                <a:gd name="T19" fmla="*/ 32 h 66"/>
                <a:gd name="T20" fmla="*/ 11 w 65"/>
                <a:gd name="T21" fmla="*/ 28 h 66"/>
                <a:gd name="T22" fmla="*/ 33 w 65"/>
                <a:gd name="T23" fmla="*/ 8 h 66"/>
                <a:gd name="T24" fmla="*/ 55 w 65"/>
                <a:gd name="T25" fmla="*/ 28 h 66"/>
                <a:gd name="T26" fmla="*/ 11 w 65"/>
                <a:gd name="T27" fmla="*/ 2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6">
                  <a:moveTo>
                    <a:pt x="65" y="32"/>
                  </a:moveTo>
                  <a:cubicBezTo>
                    <a:pt x="65" y="13"/>
                    <a:pt x="53" y="0"/>
                    <a:pt x="33" y="0"/>
                  </a:cubicBezTo>
                  <a:cubicBezTo>
                    <a:pt x="14" y="0"/>
                    <a:pt x="0" y="14"/>
                    <a:pt x="0" y="33"/>
                  </a:cubicBezTo>
                  <a:cubicBezTo>
                    <a:pt x="0" y="53"/>
                    <a:pt x="14" y="66"/>
                    <a:pt x="33" y="66"/>
                  </a:cubicBezTo>
                  <a:cubicBezTo>
                    <a:pt x="47" y="66"/>
                    <a:pt x="58" y="59"/>
                    <a:pt x="63" y="48"/>
                  </a:cubicBezTo>
                  <a:cubicBezTo>
                    <a:pt x="53" y="48"/>
                    <a:pt x="53" y="48"/>
                    <a:pt x="53" y="48"/>
                  </a:cubicBezTo>
                  <a:cubicBezTo>
                    <a:pt x="50" y="54"/>
                    <a:pt x="43" y="58"/>
                    <a:pt x="34" y="58"/>
                  </a:cubicBezTo>
                  <a:cubicBezTo>
                    <a:pt x="19" y="58"/>
                    <a:pt x="12" y="49"/>
                    <a:pt x="11" y="37"/>
                  </a:cubicBezTo>
                  <a:cubicBezTo>
                    <a:pt x="65" y="37"/>
                    <a:pt x="65" y="37"/>
                    <a:pt x="65" y="37"/>
                  </a:cubicBezTo>
                  <a:lnTo>
                    <a:pt x="65" y="32"/>
                  </a:lnTo>
                  <a:close/>
                  <a:moveTo>
                    <a:pt x="11" y="28"/>
                  </a:moveTo>
                  <a:cubicBezTo>
                    <a:pt x="12" y="17"/>
                    <a:pt x="20" y="8"/>
                    <a:pt x="33" y="8"/>
                  </a:cubicBezTo>
                  <a:cubicBezTo>
                    <a:pt x="47" y="8"/>
                    <a:pt x="54" y="18"/>
                    <a:pt x="55" y="28"/>
                  </a:cubicBezTo>
                  <a:lnTo>
                    <a:pt x="11" y="28"/>
                  </a:lnTo>
                  <a:close/>
                </a:path>
              </a:pathLst>
            </a:cu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9"/>
            <p:cNvSpPr>
              <a:spLocks/>
            </p:cNvSpPr>
            <p:nvPr/>
          </p:nvSpPr>
          <p:spPr bwMode="auto">
            <a:xfrm>
              <a:off x="7613650" y="2952750"/>
              <a:ext cx="360363" cy="898525"/>
            </a:xfrm>
            <a:custGeom>
              <a:avLst/>
              <a:gdLst>
                <a:gd name="T0" fmla="*/ 20 w 32"/>
                <a:gd name="T1" fmla="*/ 62 h 79"/>
                <a:gd name="T2" fmla="*/ 20 w 32"/>
                <a:gd name="T3" fmla="*/ 24 h 79"/>
                <a:gd name="T4" fmla="*/ 32 w 32"/>
                <a:gd name="T5" fmla="*/ 24 h 79"/>
                <a:gd name="T6" fmla="*/ 32 w 32"/>
                <a:gd name="T7" fmla="*/ 16 h 79"/>
                <a:gd name="T8" fmla="*/ 20 w 32"/>
                <a:gd name="T9" fmla="*/ 16 h 79"/>
                <a:gd name="T10" fmla="*/ 20 w 32"/>
                <a:gd name="T11" fmla="*/ 0 h 79"/>
                <a:gd name="T12" fmla="*/ 9 w 32"/>
                <a:gd name="T13" fmla="*/ 0 h 79"/>
                <a:gd name="T14" fmla="*/ 9 w 32"/>
                <a:gd name="T15" fmla="*/ 16 h 79"/>
                <a:gd name="T16" fmla="*/ 0 w 32"/>
                <a:gd name="T17" fmla="*/ 16 h 79"/>
                <a:gd name="T18" fmla="*/ 0 w 32"/>
                <a:gd name="T19" fmla="*/ 24 h 79"/>
                <a:gd name="T20" fmla="*/ 9 w 32"/>
                <a:gd name="T21" fmla="*/ 24 h 79"/>
                <a:gd name="T22" fmla="*/ 9 w 32"/>
                <a:gd name="T23" fmla="*/ 63 h 79"/>
                <a:gd name="T24" fmla="*/ 26 w 32"/>
                <a:gd name="T25" fmla="*/ 79 h 79"/>
                <a:gd name="T26" fmla="*/ 32 w 32"/>
                <a:gd name="T27" fmla="*/ 79 h 79"/>
                <a:gd name="T28" fmla="*/ 32 w 32"/>
                <a:gd name="T29" fmla="*/ 70 h 79"/>
                <a:gd name="T30" fmla="*/ 27 w 32"/>
                <a:gd name="T31" fmla="*/ 71 h 79"/>
                <a:gd name="T32" fmla="*/ 20 w 32"/>
                <a:gd name="T33" fmla="*/ 6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79">
                  <a:moveTo>
                    <a:pt x="20" y="62"/>
                  </a:moveTo>
                  <a:cubicBezTo>
                    <a:pt x="20" y="24"/>
                    <a:pt x="20" y="24"/>
                    <a:pt x="20" y="24"/>
                  </a:cubicBezTo>
                  <a:cubicBezTo>
                    <a:pt x="32" y="24"/>
                    <a:pt x="32" y="24"/>
                    <a:pt x="32" y="24"/>
                  </a:cubicBezTo>
                  <a:cubicBezTo>
                    <a:pt x="32" y="16"/>
                    <a:pt x="32" y="16"/>
                    <a:pt x="32" y="16"/>
                  </a:cubicBezTo>
                  <a:cubicBezTo>
                    <a:pt x="20" y="16"/>
                    <a:pt x="20" y="16"/>
                    <a:pt x="20" y="16"/>
                  </a:cubicBezTo>
                  <a:cubicBezTo>
                    <a:pt x="20" y="0"/>
                    <a:pt x="20" y="0"/>
                    <a:pt x="20" y="0"/>
                  </a:cubicBezTo>
                  <a:cubicBezTo>
                    <a:pt x="9" y="0"/>
                    <a:pt x="9" y="0"/>
                    <a:pt x="9" y="0"/>
                  </a:cubicBezTo>
                  <a:cubicBezTo>
                    <a:pt x="9" y="16"/>
                    <a:pt x="9" y="16"/>
                    <a:pt x="9" y="16"/>
                  </a:cubicBezTo>
                  <a:cubicBezTo>
                    <a:pt x="0" y="16"/>
                    <a:pt x="0" y="16"/>
                    <a:pt x="0" y="16"/>
                  </a:cubicBezTo>
                  <a:cubicBezTo>
                    <a:pt x="0" y="24"/>
                    <a:pt x="0" y="24"/>
                    <a:pt x="0" y="24"/>
                  </a:cubicBezTo>
                  <a:cubicBezTo>
                    <a:pt x="9" y="24"/>
                    <a:pt x="9" y="24"/>
                    <a:pt x="9" y="24"/>
                  </a:cubicBezTo>
                  <a:cubicBezTo>
                    <a:pt x="9" y="63"/>
                    <a:pt x="9" y="63"/>
                    <a:pt x="9" y="63"/>
                  </a:cubicBezTo>
                  <a:cubicBezTo>
                    <a:pt x="9" y="74"/>
                    <a:pt x="14" y="79"/>
                    <a:pt x="26" y="79"/>
                  </a:cubicBezTo>
                  <a:cubicBezTo>
                    <a:pt x="28" y="79"/>
                    <a:pt x="31" y="79"/>
                    <a:pt x="32" y="79"/>
                  </a:cubicBezTo>
                  <a:cubicBezTo>
                    <a:pt x="32" y="70"/>
                    <a:pt x="32" y="70"/>
                    <a:pt x="32" y="70"/>
                  </a:cubicBezTo>
                  <a:cubicBezTo>
                    <a:pt x="30" y="71"/>
                    <a:pt x="29" y="71"/>
                    <a:pt x="27" y="71"/>
                  </a:cubicBezTo>
                  <a:cubicBezTo>
                    <a:pt x="22" y="71"/>
                    <a:pt x="20" y="69"/>
                    <a:pt x="20" y="62"/>
                  </a:cubicBezTo>
                </a:path>
              </a:pathLst>
            </a:cu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10"/>
            <p:cNvSpPr>
              <a:spLocks/>
            </p:cNvSpPr>
            <p:nvPr/>
          </p:nvSpPr>
          <p:spPr bwMode="auto">
            <a:xfrm>
              <a:off x="7275513" y="2816225"/>
              <a:ext cx="338138" cy="1035050"/>
            </a:xfrm>
            <a:custGeom>
              <a:avLst/>
              <a:gdLst>
                <a:gd name="T0" fmla="*/ 24 w 30"/>
                <a:gd name="T1" fmla="*/ 91 h 91"/>
                <a:gd name="T2" fmla="*/ 30 w 30"/>
                <a:gd name="T3" fmla="*/ 91 h 91"/>
                <a:gd name="T4" fmla="*/ 30 w 30"/>
                <a:gd name="T5" fmla="*/ 82 h 91"/>
                <a:gd name="T6" fmla="*/ 26 w 30"/>
                <a:gd name="T7" fmla="*/ 83 h 91"/>
                <a:gd name="T8" fmla="*/ 19 w 30"/>
                <a:gd name="T9" fmla="*/ 74 h 91"/>
                <a:gd name="T10" fmla="*/ 19 w 30"/>
                <a:gd name="T11" fmla="*/ 0 h 91"/>
                <a:gd name="T12" fmla="*/ 0 w 30"/>
                <a:gd name="T13" fmla="*/ 0 h 91"/>
                <a:gd name="T14" fmla="*/ 0 w 30"/>
                <a:gd name="T15" fmla="*/ 8 h 91"/>
                <a:gd name="T16" fmla="*/ 9 w 30"/>
                <a:gd name="T17" fmla="*/ 8 h 91"/>
                <a:gd name="T18" fmla="*/ 9 w 30"/>
                <a:gd name="T19" fmla="*/ 74 h 91"/>
                <a:gd name="T20" fmla="*/ 24 w 30"/>
                <a:gd name="T21"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 h="91">
                  <a:moveTo>
                    <a:pt x="24" y="91"/>
                  </a:moveTo>
                  <a:cubicBezTo>
                    <a:pt x="26" y="91"/>
                    <a:pt x="29" y="91"/>
                    <a:pt x="30" y="91"/>
                  </a:cubicBezTo>
                  <a:cubicBezTo>
                    <a:pt x="30" y="82"/>
                    <a:pt x="30" y="82"/>
                    <a:pt x="30" y="82"/>
                  </a:cubicBezTo>
                  <a:cubicBezTo>
                    <a:pt x="28" y="83"/>
                    <a:pt x="27" y="83"/>
                    <a:pt x="26" y="83"/>
                  </a:cubicBezTo>
                  <a:cubicBezTo>
                    <a:pt x="21" y="83"/>
                    <a:pt x="19" y="80"/>
                    <a:pt x="19" y="74"/>
                  </a:cubicBezTo>
                  <a:cubicBezTo>
                    <a:pt x="19" y="0"/>
                    <a:pt x="19" y="0"/>
                    <a:pt x="19" y="0"/>
                  </a:cubicBezTo>
                  <a:cubicBezTo>
                    <a:pt x="0" y="0"/>
                    <a:pt x="0" y="0"/>
                    <a:pt x="0" y="0"/>
                  </a:cubicBezTo>
                  <a:cubicBezTo>
                    <a:pt x="0" y="8"/>
                    <a:pt x="0" y="8"/>
                    <a:pt x="0" y="8"/>
                  </a:cubicBezTo>
                  <a:cubicBezTo>
                    <a:pt x="9" y="8"/>
                    <a:pt x="9" y="8"/>
                    <a:pt x="9" y="8"/>
                  </a:cubicBezTo>
                  <a:cubicBezTo>
                    <a:pt x="9" y="74"/>
                    <a:pt x="9" y="74"/>
                    <a:pt x="9" y="74"/>
                  </a:cubicBezTo>
                  <a:cubicBezTo>
                    <a:pt x="9" y="85"/>
                    <a:pt x="13" y="91"/>
                    <a:pt x="24" y="91"/>
                  </a:cubicBezTo>
                </a:path>
              </a:pathLst>
            </a:cu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11"/>
            <p:cNvSpPr>
              <a:spLocks/>
            </p:cNvSpPr>
            <p:nvPr/>
          </p:nvSpPr>
          <p:spPr bwMode="auto">
            <a:xfrm>
              <a:off x="3603625" y="2781300"/>
              <a:ext cx="911225" cy="1092200"/>
            </a:xfrm>
            <a:custGeom>
              <a:avLst/>
              <a:gdLst>
                <a:gd name="T0" fmla="*/ 28 w 81"/>
                <a:gd name="T1" fmla="*/ 65 h 96"/>
                <a:gd name="T2" fmla="*/ 41 w 81"/>
                <a:gd name="T3" fmla="*/ 74 h 96"/>
                <a:gd name="T4" fmla="*/ 52 w 81"/>
                <a:gd name="T5" fmla="*/ 68 h 96"/>
                <a:gd name="T6" fmla="*/ 36 w 81"/>
                <a:gd name="T7" fmla="*/ 59 h 96"/>
                <a:gd name="T8" fmla="*/ 12 w 81"/>
                <a:gd name="T9" fmla="*/ 50 h 96"/>
                <a:gd name="T10" fmla="*/ 1 w 81"/>
                <a:gd name="T11" fmla="*/ 29 h 96"/>
                <a:gd name="T12" fmla="*/ 39 w 81"/>
                <a:gd name="T13" fmla="*/ 0 h 96"/>
                <a:gd name="T14" fmla="*/ 78 w 81"/>
                <a:gd name="T15" fmla="*/ 29 h 96"/>
                <a:gd name="T16" fmla="*/ 51 w 81"/>
                <a:gd name="T17" fmla="*/ 29 h 96"/>
                <a:gd name="T18" fmla="*/ 39 w 81"/>
                <a:gd name="T19" fmla="*/ 21 h 96"/>
                <a:gd name="T20" fmla="*/ 30 w 81"/>
                <a:gd name="T21" fmla="*/ 27 h 96"/>
                <a:gd name="T22" fmla="*/ 43 w 81"/>
                <a:gd name="T23" fmla="*/ 35 h 96"/>
                <a:gd name="T24" fmla="*/ 69 w 81"/>
                <a:gd name="T25" fmla="*/ 43 h 96"/>
                <a:gd name="T26" fmla="*/ 81 w 81"/>
                <a:gd name="T27" fmla="*/ 65 h 96"/>
                <a:gd name="T28" fmla="*/ 40 w 81"/>
                <a:gd name="T29" fmla="*/ 96 h 96"/>
                <a:gd name="T30" fmla="*/ 0 w 81"/>
                <a:gd name="T31" fmla="*/ 65 h 96"/>
                <a:gd name="T32" fmla="*/ 28 w 81"/>
                <a:gd name="T33" fmla="*/ 65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1" h="96">
                  <a:moveTo>
                    <a:pt x="28" y="65"/>
                  </a:moveTo>
                  <a:cubicBezTo>
                    <a:pt x="29" y="72"/>
                    <a:pt x="33" y="74"/>
                    <a:pt x="41" y="74"/>
                  </a:cubicBezTo>
                  <a:cubicBezTo>
                    <a:pt x="48" y="74"/>
                    <a:pt x="52" y="72"/>
                    <a:pt x="52" y="68"/>
                  </a:cubicBezTo>
                  <a:cubicBezTo>
                    <a:pt x="52" y="62"/>
                    <a:pt x="47" y="62"/>
                    <a:pt x="36" y="59"/>
                  </a:cubicBezTo>
                  <a:cubicBezTo>
                    <a:pt x="24" y="55"/>
                    <a:pt x="15" y="53"/>
                    <a:pt x="12" y="50"/>
                  </a:cubicBezTo>
                  <a:cubicBezTo>
                    <a:pt x="5" y="45"/>
                    <a:pt x="1" y="38"/>
                    <a:pt x="1" y="29"/>
                  </a:cubicBezTo>
                  <a:cubicBezTo>
                    <a:pt x="1" y="11"/>
                    <a:pt x="15" y="0"/>
                    <a:pt x="39" y="0"/>
                  </a:cubicBezTo>
                  <a:cubicBezTo>
                    <a:pt x="63" y="0"/>
                    <a:pt x="77" y="10"/>
                    <a:pt x="78" y="29"/>
                  </a:cubicBezTo>
                  <a:cubicBezTo>
                    <a:pt x="51" y="29"/>
                    <a:pt x="51" y="29"/>
                    <a:pt x="51" y="29"/>
                  </a:cubicBezTo>
                  <a:cubicBezTo>
                    <a:pt x="50" y="23"/>
                    <a:pt x="46" y="21"/>
                    <a:pt x="39" y="21"/>
                  </a:cubicBezTo>
                  <a:cubicBezTo>
                    <a:pt x="33" y="21"/>
                    <a:pt x="30" y="23"/>
                    <a:pt x="30" y="27"/>
                  </a:cubicBezTo>
                  <a:cubicBezTo>
                    <a:pt x="30" y="32"/>
                    <a:pt x="34" y="33"/>
                    <a:pt x="43" y="35"/>
                  </a:cubicBezTo>
                  <a:cubicBezTo>
                    <a:pt x="54" y="38"/>
                    <a:pt x="63" y="40"/>
                    <a:pt x="69" y="43"/>
                  </a:cubicBezTo>
                  <a:cubicBezTo>
                    <a:pt x="77" y="49"/>
                    <a:pt x="81" y="55"/>
                    <a:pt x="81" y="65"/>
                  </a:cubicBezTo>
                  <a:cubicBezTo>
                    <a:pt x="81" y="84"/>
                    <a:pt x="66" y="96"/>
                    <a:pt x="40" y="96"/>
                  </a:cubicBezTo>
                  <a:cubicBezTo>
                    <a:pt x="16" y="96"/>
                    <a:pt x="1" y="84"/>
                    <a:pt x="0" y="65"/>
                  </a:cubicBezTo>
                  <a:lnTo>
                    <a:pt x="28" y="65"/>
                  </a:ln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Freeform 12"/>
            <p:cNvSpPr>
              <a:spLocks/>
            </p:cNvSpPr>
            <p:nvPr/>
          </p:nvSpPr>
          <p:spPr bwMode="auto">
            <a:xfrm>
              <a:off x="1698625" y="2781300"/>
              <a:ext cx="1014413" cy="1092200"/>
            </a:xfrm>
            <a:custGeom>
              <a:avLst/>
              <a:gdLst>
                <a:gd name="T0" fmla="*/ 90 w 90"/>
                <a:gd name="T1" fmla="*/ 58 h 96"/>
                <a:gd name="T2" fmla="*/ 46 w 90"/>
                <a:gd name="T3" fmla="*/ 96 h 96"/>
                <a:gd name="T4" fmla="*/ 0 w 90"/>
                <a:gd name="T5" fmla="*/ 48 h 96"/>
                <a:gd name="T6" fmla="*/ 46 w 90"/>
                <a:gd name="T7" fmla="*/ 0 h 96"/>
                <a:gd name="T8" fmla="*/ 89 w 90"/>
                <a:gd name="T9" fmla="*/ 37 h 96"/>
                <a:gd name="T10" fmla="*/ 62 w 90"/>
                <a:gd name="T11" fmla="*/ 37 h 96"/>
                <a:gd name="T12" fmla="*/ 46 w 90"/>
                <a:gd name="T13" fmla="*/ 23 h 96"/>
                <a:gd name="T14" fmla="*/ 29 w 90"/>
                <a:gd name="T15" fmla="*/ 48 h 96"/>
                <a:gd name="T16" fmla="*/ 47 w 90"/>
                <a:gd name="T17" fmla="*/ 73 h 96"/>
                <a:gd name="T18" fmla="*/ 62 w 90"/>
                <a:gd name="T19" fmla="*/ 58 h 96"/>
                <a:gd name="T20" fmla="*/ 90 w 90"/>
                <a:gd name="T21" fmla="*/ 5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0" h="96">
                  <a:moveTo>
                    <a:pt x="90" y="58"/>
                  </a:moveTo>
                  <a:cubicBezTo>
                    <a:pt x="88" y="82"/>
                    <a:pt x="72" y="96"/>
                    <a:pt x="46" y="96"/>
                  </a:cubicBezTo>
                  <a:cubicBezTo>
                    <a:pt x="17" y="96"/>
                    <a:pt x="0" y="78"/>
                    <a:pt x="0" y="48"/>
                  </a:cubicBezTo>
                  <a:cubicBezTo>
                    <a:pt x="0" y="18"/>
                    <a:pt x="17" y="0"/>
                    <a:pt x="46" y="0"/>
                  </a:cubicBezTo>
                  <a:cubicBezTo>
                    <a:pt x="72" y="0"/>
                    <a:pt x="88" y="13"/>
                    <a:pt x="89" y="37"/>
                  </a:cubicBezTo>
                  <a:cubicBezTo>
                    <a:pt x="62" y="37"/>
                    <a:pt x="62" y="37"/>
                    <a:pt x="62" y="37"/>
                  </a:cubicBezTo>
                  <a:cubicBezTo>
                    <a:pt x="61" y="28"/>
                    <a:pt x="55" y="23"/>
                    <a:pt x="46" y="23"/>
                  </a:cubicBezTo>
                  <a:cubicBezTo>
                    <a:pt x="35" y="23"/>
                    <a:pt x="29" y="31"/>
                    <a:pt x="29" y="48"/>
                  </a:cubicBezTo>
                  <a:cubicBezTo>
                    <a:pt x="29" y="65"/>
                    <a:pt x="35" y="73"/>
                    <a:pt x="47" y="73"/>
                  </a:cubicBezTo>
                  <a:cubicBezTo>
                    <a:pt x="56" y="73"/>
                    <a:pt x="61" y="68"/>
                    <a:pt x="62" y="58"/>
                  </a:cubicBezTo>
                  <a:lnTo>
                    <a:pt x="90" y="58"/>
                  </a:ln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13"/>
            <p:cNvSpPr>
              <a:spLocks/>
            </p:cNvSpPr>
            <p:nvPr/>
          </p:nvSpPr>
          <p:spPr bwMode="auto">
            <a:xfrm>
              <a:off x="2644775" y="2816225"/>
              <a:ext cx="1014413" cy="1023938"/>
            </a:xfrm>
            <a:custGeom>
              <a:avLst/>
              <a:gdLst>
                <a:gd name="T0" fmla="*/ 0 w 639"/>
                <a:gd name="T1" fmla="*/ 0 h 645"/>
                <a:gd name="T2" fmla="*/ 206 w 639"/>
                <a:gd name="T3" fmla="*/ 0 h 645"/>
                <a:gd name="T4" fmla="*/ 320 w 639"/>
                <a:gd name="T5" fmla="*/ 415 h 645"/>
                <a:gd name="T6" fmla="*/ 433 w 639"/>
                <a:gd name="T7" fmla="*/ 0 h 645"/>
                <a:gd name="T8" fmla="*/ 639 w 639"/>
                <a:gd name="T9" fmla="*/ 0 h 645"/>
                <a:gd name="T10" fmla="*/ 419 w 639"/>
                <a:gd name="T11" fmla="*/ 645 h 645"/>
                <a:gd name="T12" fmla="*/ 213 w 639"/>
                <a:gd name="T13" fmla="*/ 645 h 645"/>
                <a:gd name="T14" fmla="*/ 0 w 639"/>
                <a:gd name="T15" fmla="*/ 0 h 6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9" h="645">
                  <a:moveTo>
                    <a:pt x="0" y="0"/>
                  </a:moveTo>
                  <a:lnTo>
                    <a:pt x="206" y="0"/>
                  </a:lnTo>
                  <a:lnTo>
                    <a:pt x="320" y="415"/>
                  </a:lnTo>
                  <a:lnTo>
                    <a:pt x="433" y="0"/>
                  </a:lnTo>
                  <a:lnTo>
                    <a:pt x="639" y="0"/>
                  </a:lnTo>
                  <a:lnTo>
                    <a:pt x="419" y="645"/>
                  </a:lnTo>
                  <a:lnTo>
                    <a:pt x="213" y="645"/>
                  </a:lnTo>
                  <a:lnTo>
                    <a:pt x="0" y="0"/>
                  </a:ln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14"/>
            <p:cNvSpPr>
              <a:spLocks/>
            </p:cNvSpPr>
            <p:nvPr/>
          </p:nvSpPr>
          <p:spPr bwMode="auto">
            <a:xfrm>
              <a:off x="279400" y="2781300"/>
              <a:ext cx="1295400" cy="1092200"/>
            </a:xfrm>
            <a:custGeom>
              <a:avLst/>
              <a:gdLst>
                <a:gd name="T0" fmla="*/ 4 w 115"/>
                <a:gd name="T1" fmla="*/ 42 h 96"/>
                <a:gd name="T2" fmla="*/ 0 w 115"/>
                <a:gd name="T3" fmla="*/ 33 h 96"/>
                <a:gd name="T4" fmla="*/ 4 w 115"/>
                <a:gd name="T5" fmla="*/ 23 h 96"/>
                <a:gd name="T6" fmla="*/ 22 w 115"/>
                <a:gd name="T7" fmla="*/ 4 h 96"/>
                <a:gd name="T8" fmla="*/ 32 w 115"/>
                <a:gd name="T9" fmla="*/ 0 h 96"/>
                <a:gd name="T10" fmla="*/ 42 w 115"/>
                <a:gd name="T11" fmla="*/ 4 h 96"/>
                <a:gd name="T12" fmla="*/ 58 w 115"/>
                <a:gd name="T13" fmla="*/ 20 h 96"/>
                <a:gd name="T14" fmla="*/ 73 w 115"/>
                <a:gd name="T15" fmla="*/ 4 h 96"/>
                <a:gd name="T16" fmla="*/ 83 w 115"/>
                <a:gd name="T17" fmla="*/ 0 h 96"/>
                <a:gd name="T18" fmla="*/ 93 w 115"/>
                <a:gd name="T19" fmla="*/ 4 h 96"/>
                <a:gd name="T20" fmla="*/ 111 w 115"/>
                <a:gd name="T21" fmla="*/ 23 h 96"/>
                <a:gd name="T22" fmla="*/ 115 w 115"/>
                <a:gd name="T23" fmla="*/ 33 h 96"/>
                <a:gd name="T24" fmla="*/ 111 w 115"/>
                <a:gd name="T25" fmla="*/ 42 h 96"/>
                <a:gd name="T26" fmla="*/ 58 w 115"/>
                <a:gd name="T27" fmla="*/ 96 h 96"/>
                <a:gd name="T28" fmla="*/ 57 w 115"/>
                <a:gd name="T29" fmla="*/ 96 h 96"/>
                <a:gd name="T30" fmla="*/ 4 w 115"/>
                <a:gd name="T31" fmla="*/ 4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5" h="96">
                  <a:moveTo>
                    <a:pt x="4" y="42"/>
                  </a:moveTo>
                  <a:cubicBezTo>
                    <a:pt x="1" y="40"/>
                    <a:pt x="0" y="36"/>
                    <a:pt x="0" y="33"/>
                  </a:cubicBezTo>
                  <a:cubicBezTo>
                    <a:pt x="0" y="29"/>
                    <a:pt x="1" y="25"/>
                    <a:pt x="4" y="23"/>
                  </a:cubicBezTo>
                  <a:cubicBezTo>
                    <a:pt x="22" y="4"/>
                    <a:pt x="22" y="4"/>
                    <a:pt x="22" y="4"/>
                  </a:cubicBezTo>
                  <a:cubicBezTo>
                    <a:pt x="25" y="1"/>
                    <a:pt x="29" y="0"/>
                    <a:pt x="32" y="0"/>
                  </a:cubicBezTo>
                  <a:cubicBezTo>
                    <a:pt x="36" y="0"/>
                    <a:pt x="39" y="1"/>
                    <a:pt x="42" y="4"/>
                  </a:cubicBezTo>
                  <a:cubicBezTo>
                    <a:pt x="58" y="20"/>
                    <a:pt x="58" y="20"/>
                    <a:pt x="58" y="20"/>
                  </a:cubicBezTo>
                  <a:cubicBezTo>
                    <a:pt x="73" y="4"/>
                    <a:pt x="73" y="4"/>
                    <a:pt x="73" y="4"/>
                  </a:cubicBezTo>
                  <a:cubicBezTo>
                    <a:pt x="76" y="1"/>
                    <a:pt x="79" y="0"/>
                    <a:pt x="83" y="0"/>
                  </a:cubicBezTo>
                  <a:cubicBezTo>
                    <a:pt x="87" y="0"/>
                    <a:pt x="90" y="1"/>
                    <a:pt x="93" y="4"/>
                  </a:cubicBezTo>
                  <a:cubicBezTo>
                    <a:pt x="111" y="23"/>
                    <a:pt x="111" y="23"/>
                    <a:pt x="111" y="23"/>
                  </a:cubicBezTo>
                  <a:cubicBezTo>
                    <a:pt x="114" y="25"/>
                    <a:pt x="115" y="29"/>
                    <a:pt x="115" y="33"/>
                  </a:cubicBezTo>
                  <a:cubicBezTo>
                    <a:pt x="115" y="36"/>
                    <a:pt x="114" y="40"/>
                    <a:pt x="111" y="42"/>
                  </a:cubicBezTo>
                  <a:cubicBezTo>
                    <a:pt x="58" y="96"/>
                    <a:pt x="58" y="96"/>
                    <a:pt x="58" y="96"/>
                  </a:cubicBezTo>
                  <a:cubicBezTo>
                    <a:pt x="57" y="96"/>
                    <a:pt x="57" y="96"/>
                    <a:pt x="57" y="96"/>
                  </a:cubicBezTo>
                  <a:lnTo>
                    <a:pt x="4" y="42"/>
                  </a:ln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 xmlns:p14="http://schemas.microsoft.com/office/powerpoint/2010/main" val="3350293957"/>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p>
            <a:r>
              <a:rPr lang="en-US" smtClean="0"/>
              <a:t>©2016 CVS Health and/or one of its affiliates: Confidential &amp; Proprietary</a:t>
            </a:r>
            <a:endParaRPr lang="en-US" dirty="0"/>
          </a:p>
        </p:txBody>
      </p:sp>
      <p:sp>
        <p:nvSpPr>
          <p:cNvPr id="4" name="Slide Number Placeholder 3"/>
          <p:cNvSpPr>
            <a:spLocks noGrp="1"/>
          </p:cNvSpPr>
          <p:nvPr>
            <p:ph type="sldNum" sz="quarter" idx="11"/>
          </p:nvPr>
        </p:nvSpPr>
        <p:spPr/>
        <p:txBody>
          <a:bodyPr/>
          <a:lstStyle/>
          <a:p>
            <a:fld id="{4D467D88-DCFD-354C-96A5-D863D5E9364D}" type="slidenum">
              <a:rPr lang="en-US" smtClean="0"/>
              <a:pPr/>
              <a:t>‹#›</a:t>
            </a:fld>
            <a:endParaRPr lang="en-US" dirty="0"/>
          </a:p>
        </p:txBody>
      </p:sp>
      <p:sp>
        <p:nvSpPr>
          <p:cNvPr id="6" name="Table Placeholder 5"/>
          <p:cNvSpPr>
            <a:spLocks noGrp="1"/>
          </p:cNvSpPr>
          <p:nvPr>
            <p:ph type="tbl" sz="quarter" idx="12"/>
          </p:nvPr>
        </p:nvSpPr>
        <p:spPr>
          <a:xfrm>
            <a:off x="457199" y="1463040"/>
            <a:ext cx="7040880" cy="4389120"/>
          </a:xfrm>
        </p:spPr>
        <p:txBody>
          <a:bodyPr/>
          <a:lstStyle>
            <a:lvl1pPr>
              <a:defRPr>
                <a:solidFill>
                  <a:schemeClr val="tx1">
                    <a:lumMod val="75000"/>
                    <a:lumOff val="25000"/>
                  </a:schemeClr>
                </a:solidFill>
              </a:defRPr>
            </a:lvl1pPr>
          </a:lstStyle>
          <a:p>
            <a:r>
              <a:rPr lang="en-US" smtClean="0"/>
              <a:t>Click icon to add table</a:t>
            </a:r>
            <a:endParaRPr lang="en-US" dirty="0"/>
          </a:p>
        </p:txBody>
      </p:sp>
    </p:spTree>
    <p:extLst>
      <p:ext uri="{BB962C8B-B14F-4D97-AF65-F5344CB8AC3E}">
        <p14:creationId xmlns="" xmlns:p14="http://schemas.microsoft.com/office/powerpoint/2010/main" val="1956347403"/>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hasCustomPrompt="1"/>
          </p:nvPr>
        </p:nvSpPr>
        <p:spPr bwMode="gray"/>
        <p:txBody>
          <a:bodyPr/>
          <a:lstStyle>
            <a:lvl1pPr>
              <a:defRPr cap="none"/>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r>
              <a:rPr lang="en-US" smtClean="0"/>
              <a:t>©2016 CVS Health and/or one of its affiliates: Confidential &amp; Proprietary</a:t>
            </a:r>
            <a:endParaRPr lang="en-US" dirty="0"/>
          </a:p>
        </p:txBody>
      </p:sp>
      <p:sp>
        <p:nvSpPr>
          <p:cNvPr id="6" name="Slide Number Placeholder 5"/>
          <p:cNvSpPr>
            <a:spLocks noGrp="1"/>
          </p:cNvSpPr>
          <p:nvPr>
            <p:ph type="sldNum" sz="quarter" idx="12"/>
          </p:nvPr>
        </p:nvSpPr>
        <p:spPr/>
        <p:txBody>
          <a:bodyPr/>
          <a:lstStyle/>
          <a:p>
            <a:fld id="{4D467D88-DCFD-354C-96A5-D863D5E9364D}" type="slidenum">
              <a:rPr lang="en-US" smtClean="0"/>
              <a:pPr/>
              <a:t>‹#›</a:t>
            </a:fld>
            <a:endParaRPr lang="en-US" dirty="0"/>
          </a:p>
        </p:txBody>
      </p:sp>
    </p:spTree>
    <p:extLst>
      <p:ext uri="{BB962C8B-B14F-4D97-AF65-F5344CB8AC3E}">
        <p14:creationId xmlns="" xmlns:p14="http://schemas.microsoft.com/office/powerpoint/2010/main" val="3060823148"/>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93192"/>
            <a:ext cx="8229600" cy="822960"/>
          </a:xfrm>
        </p:spPr>
        <p:txBody>
          <a:bodyPr/>
          <a:lstStyle/>
          <a:p>
            <a:r>
              <a:rPr lang="en-US" smtClean="0"/>
              <a:t>Click to edit Master title style</a:t>
            </a:r>
            <a:endParaRPr lang="en-US" dirty="0"/>
          </a:p>
        </p:txBody>
      </p:sp>
      <p:sp>
        <p:nvSpPr>
          <p:cNvPr id="3" name="Content Placeholder 2"/>
          <p:cNvSpPr>
            <a:spLocks noGrp="1"/>
          </p:cNvSpPr>
          <p:nvPr>
            <p:ph sz="half" idx="1" hasCustomPrompt="1"/>
          </p:nvPr>
        </p:nvSpPr>
        <p:spPr bwMode="gray">
          <a:xfrm>
            <a:off x="457207" y="1463040"/>
            <a:ext cx="3928859" cy="4389120"/>
          </a:xfrm>
        </p:spPr>
        <p:txBody>
          <a:bodyPr vert="horz" lIns="0" tIns="0" rIns="91440" bIns="0" rtlCol="0">
            <a:noAutofit/>
          </a:bodyPr>
          <a:lstStyle>
            <a:lvl1pPr>
              <a:defRPr lang="en-US" cap="none" dirty="0" smtClean="0"/>
            </a:lvl1pPr>
            <a:lvl2pPr>
              <a:defRPr lang="en-US" dirty="0" smtClean="0"/>
            </a:lvl2pPr>
            <a:lvl3pPr>
              <a:defRPr lang="en-US" dirty="0" smtClean="0"/>
            </a:lvl3pPr>
            <a:lvl4pPr>
              <a:defRPr lang="en-US" dirty="0" smtClean="0"/>
            </a:lvl4pPr>
            <a:lvl5pPr>
              <a:defRPr lang="en-US" dirty="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bwMode="gray">
          <a:xfrm>
            <a:off x="4757941" y="1463040"/>
            <a:ext cx="3928859" cy="4389120"/>
          </a:xfrm>
        </p:spPr>
        <p:txBody>
          <a:bodyPr vert="horz" lIns="0" tIns="0" rIns="91440" bIns="0" rtlCol="0">
            <a:noAutofit/>
          </a:bodyPr>
          <a:lstStyle>
            <a:lvl1pPr>
              <a:defRPr lang="en-US" cap="none" dirty="0" smtClean="0"/>
            </a:lvl1pPr>
            <a:lvl2pPr>
              <a:defRPr lang="en-US" dirty="0" smtClean="0"/>
            </a:lvl2pPr>
            <a:lvl3pPr>
              <a:defRPr lang="en-US" dirty="0" smtClean="0"/>
            </a:lvl3pPr>
            <a:lvl4pPr>
              <a:defRPr lang="en-US" dirty="0" smtClean="0"/>
            </a:lvl4pPr>
            <a:lvl5pPr>
              <a:defRPr lang="en-US" dirty="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p>
            <a:r>
              <a:rPr lang="en-US" smtClean="0"/>
              <a:t>©2016 CVS Health and/or one of its affiliates: Confidential &amp; Proprietary</a:t>
            </a:r>
            <a:endParaRPr lang="en-US" dirty="0"/>
          </a:p>
        </p:txBody>
      </p:sp>
      <p:sp>
        <p:nvSpPr>
          <p:cNvPr id="7" name="Slide Number Placeholder 6"/>
          <p:cNvSpPr>
            <a:spLocks noGrp="1"/>
          </p:cNvSpPr>
          <p:nvPr>
            <p:ph type="sldNum" sz="quarter" idx="12"/>
          </p:nvPr>
        </p:nvSpPr>
        <p:spPr/>
        <p:txBody>
          <a:bodyPr/>
          <a:lstStyle/>
          <a:p>
            <a:fld id="{4D467D88-DCFD-354C-96A5-D863D5E9364D}" type="slidenum">
              <a:rPr lang="en-US" smtClean="0"/>
              <a:pPr/>
              <a:t>‹#›</a:t>
            </a:fld>
            <a:endParaRPr lang="en-US" dirty="0"/>
          </a:p>
        </p:txBody>
      </p:sp>
    </p:spTree>
    <p:extLst>
      <p:ext uri="{BB962C8B-B14F-4D97-AF65-F5344CB8AC3E}">
        <p14:creationId xmlns="" xmlns:p14="http://schemas.microsoft.com/office/powerpoint/2010/main" val="1739608113"/>
      </p:ext>
    </p:extLst>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93192"/>
            <a:ext cx="8229600" cy="82296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4" y="1463040"/>
            <a:ext cx="4041648" cy="502601"/>
          </a:xfrm>
          <a:solidFill>
            <a:schemeClr val="tx1"/>
          </a:solidFill>
        </p:spPr>
        <p:txBody>
          <a:bodyPr lIns="91440" anchor="ctr" anchorCtr="0"/>
          <a:lstStyle>
            <a:lvl1pPr marL="0" indent="0">
              <a:buNone/>
              <a:defRPr sz="1800" b="1" cap="all">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4" y="2057400"/>
            <a:ext cx="4041648" cy="3794760"/>
          </a:xfrm>
          <a:solidFill>
            <a:schemeClr val="bg1"/>
          </a:solidFill>
        </p:spPr>
        <p:txBody>
          <a:bodyPr lIns="91440" tIns="91440" rIns="137160" bIns="91440"/>
          <a:lstStyle>
            <a:lvl1pPr marL="228600" indent="-228600">
              <a:spcBef>
                <a:spcPts val="1200"/>
              </a:spcBef>
              <a:buClr>
                <a:schemeClr val="tx1"/>
              </a:buClr>
              <a:buFont typeface="Arial"/>
              <a:buChar char="•"/>
              <a:defRPr sz="2000" b="0">
                <a:solidFill>
                  <a:schemeClr val="tx1"/>
                </a:solidFill>
              </a:defRPr>
            </a:lvl1pPr>
            <a:lvl2pPr marL="457200" indent="-228600">
              <a:spcBef>
                <a:spcPts val="600"/>
              </a:spcBef>
              <a:buClr>
                <a:schemeClr val="tx1">
                  <a:lumMod val="75000"/>
                  <a:lumOff val="25000"/>
                </a:schemeClr>
              </a:buClr>
              <a:buFont typeface="Lucida Grande"/>
              <a:buChar char="–"/>
              <a:defRPr sz="1800">
                <a:solidFill>
                  <a:schemeClr val="tx1">
                    <a:lumMod val="75000"/>
                    <a:lumOff val="25000"/>
                  </a:schemeClr>
                </a:solidFill>
              </a:defRPr>
            </a:lvl2pPr>
            <a:lvl3pPr marL="731520" indent="-182880">
              <a:spcBef>
                <a:spcPts val="600"/>
              </a:spcBef>
              <a:buClr>
                <a:schemeClr val="tx1">
                  <a:lumMod val="75000"/>
                  <a:lumOff val="25000"/>
                </a:schemeClr>
              </a:buClr>
              <a:buFont typeface="Arial"/>
              <a:buChar char="•"/>
              <a:defRPr sz="1800">
                <a:solidFill>
                  <a:schemeClr val="tx1">
                    <a:lumMod val="75000"/>
                    <a:lumOff val="25000"/>
                  </a:schemeClr>
                </a:solidFill>
              </a:defRPr>
            </a:lvl3pPr>
            <a:lvl4pPr marL="1005840" indent="-182880">
              <a:spcBef>
                <a:spcPts val="300"/>
              </a:spcBef>
              <a:buClr>
                <a:schemeClr val="tx1">
                  <a:lumMod val="75000"/>
                  <a:lumOff val="25000"/>
                </a:schemeClr>
              </a:buClr>
              <a:buFont typeface="Lucida Grande"/>
              <a:buChar char="»"/>
              <a:defRPr sz="1600">
                <a:solidFill>
                  <a:schemeClr val="tx1">
                    <a:lumMod val="75000"/>
                    <a:lumOff val="25000"/>
                  </a:schemeClr>
                </a:solidFill>
              </a:defRPr>
            </a:lvl4pPr>
            <a:lvl5pPr marL="1234440" indent="-182880">
              <a:buFont typeface="Lucida Grande"/>
              <a:buChar char="»"/>
              <a:defRPr sz="1100">
                <a:solidFill>
                  <a:schemeClr val="accent2"/>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Text Placeholder 4"/>
          <p:cNvSpPr>
            <a:spLocks noGrp="1"/>
          </p:cNvSpPr>
          <p:nvPr>
            <p:ph type="body" sz="quarter" idx="3"/>
          </p:nvPr>
        </p:nvSpPr>
        <p:spPr>
          <a:xfrm>
            <a:off x="4648200" y="1463040"/>
            <a:ext cx="4041648" cy="502601"/>
          </a:xfrm>
          <a:solidFill>
            <a:schemeClr val="tx2"/>
          </a:solidFill>
        </p:spPr>
        <p:txBody>
          <a:bodyPr lIns="91440" anchor="ctr" anchorCtr="0"/>
          <a:lstStyle>
            <a:lvl1pPr marL="0" indent="0">
              <a:buNone/>
              <a:defRPr sz="1800" b="1" cap="all">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8200" y="2057400"/>
            <a:ext cx="4041648" cy="3794760"/>
          </a:xfrm>
          <a:solidFill>
            <a:schemeClr val="bg1"/>
          </a:solidFill>
        </p:spPr>
        <p:txBody>
          <a:bodyPr lIns="91440" tIns="91440" rIns="137160" bIns="91440"/>
          <a:lstStyle>
            <a:lvl1pPr marL="228600" indent="-228600">
              <a:spcBef>
                <a:spcPts val="1200"/>
              </a:spcBef>
              <a:buClr>
                <a:schemeClr val="tx1"/>
              </a:buClr>
              <a:buFont typeface="Arial"/>
              <a:buChar char="•"/>
              <a:defRPr sz="2000" b="0">
                <a:solidFill>
                  <a:schemeClr val="tx1"/>
                </a:solidFill>
              </a:defRPr>
            </a:lvl1pPr>
            <a:lvl2pPr marL="457200" indent="-228600">
              <a:spcBef>
                <a:spcPts val="600"/>
              </a:spcBef>
              <a:buClr>
                <a:schemeClr val="tx1">
                  <a:lumMod val="75000"/>
                  <a:lumOff val="25000"/>
                </a:schemeClr>
              </a:buClr>
              <a:buFont typeface="Lucida Grande"/>
              <a:buChar char="–"/>
              <a:defRPr sz="1800">
                <a:solidFill>
                  <a:schemeClr val="tx1">
                    <a:lumMod val="75000"/>
                    <a:lumOff val="25000"/>
                  </a:schemeClr>
                </a:solidFill>
              </a:defRPr>
            </a:lvl2pPr>
            <a:lvl3pPr marL="731520" indent="-182880">
              <a:spcBef>
                <a:spcPts val="600"/>
              </a:spcBef>
              <a:buClr>
                <a:schemeClr val="tx1">
                  <a:lumMod val="75000"/>
                  <a:lumOff val="25000"/>
                </a:schemeClr>
              </a:buClr>
              <a:buFont typeface="Arial"/>
              <a:buChar char="•"/>
              <a:defRPr sz="1800">
                <a:solidFill>
                  <a:schemeClr val="tx1">
                    <a:lumMod val="75000"/>
                    <a:lumOff val="25000"/>
                  </a:schemeClr>
                </a:solidFill>
              </a:defRPr>
            </a:lvl3pPr>
            <a:lvl4pPr marL="1005840" indent="-182880">
              <a:spcBef>
                <a:spcPts val="300"/>
              </a:spcBef>
              <a:buClr>
                <a:schemeClr val="tx1">
                  <a:lumMod val="75000"/>
                  <a:lumOff val="25000"/>
                </a:schemeClr>
              </a:buClr>
              <a:buFont typeface="Lucida Grande"/>
              <a:buChar char="»"/>
              <a:defRPr sz="1600">
                <a:solidFill>
                  <a:schemeClr val="tx1">
                    <a:lumMod val="75000"/>
                    <a:lumOff val="25000"/>
                  </a:schemeClr>
                </a:solidFill>
              </a:defRPr>
            </a:lvl4pPr>
            <a:lvl5pPr marL="1234440" indent="-182880">
              <a:buFont typeface="Lucida Grande"/>
              <a:buChar char="»"/>
              <a:defRPr sz="1100">
                <a:solidFill>
                  <a:schemeClr val="accent2"/>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 name="Footer Placeholder 7"/>
          <p:cNvSpPr>
            <a:spLocks noGrp="1"/>
          </p:cNvSpPr>
          <p:nvPr>
            <p:ph type="ftr" sz="quarter" idx="11"/>
          </p:nvPr>
        </p:nvSpPr>
        <p:spPr/>
        <p:txBody>
          <a:bodyPr/>
          <a:lstStyle/>
          <a:p>
            <a:r>
              <a:rPr lang="en-US" smtClean="0"/>
              <a:t>©2016 CVS Health and/or one of its affiliates: Confidential &amp; Proprietary</a:t>
            </a:r>
            <a:endParaRPr lang="en-US" dirty="0"/>
          </a:p>
        </p:txBody>
      </p:sp>
      <p:sp>
        <p:nvSpPr>
          <p:cNvPr id="9" name="Slide Number Placeholder 8"/>
          <p:cNvSpPr>
            <a:spLocks noGrp="1"/>
          </p:cNvSpPr>
          <p:nvPr>
            <p:ph type="sldNum" sz="quarter" idx="12"/>
          </p:nvPr>
        </p:nvSpPr>
        <p:spPr/>
        <p:txBody>
          <a:bodyPr/>
          <a:lstStyle/>
          <a:p>
            <a:fld id="{4D467D88-DCFD-354C-96A5-D863D5E9364D}" type="slidenum">
              <a:rPr lang="en-US" smtClean="0"/>
              <a:pPr/>
              <a:t>‹#›</a:t>
            </a:fld>
            <a:endParaRPr lang="en-US" dirty="0"/>
          </a:p>
        </p:txBody>
      </p:sp>
    </p:spTree>
    <p:extLst>
      <p:ext uri="{BB962C8B-B14F-4D97-AF65-F5344CB8AC3E}">
        <p14:creationId xmlns="" xmlns:p14="http://schemas.microsoft.com/office/powerpoint/2010/main" val="2602267412"/>
      </p:ext>
    </p:extLst>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93192"/>
            <a:ext cx="8229600" cy="82296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4" y="1463039"/>
            <a:ext cx="2679192" cy="685800"/>
          </a:xfrm>
          <a:solidFill>
            <a:schemeClr val="tx1"/>
          </a:solidFill>
        </p:spPr>
        <p:txBody>
          <a:bodyPr lIns="91440" anchor="ctr" anchorCtr="0"/>
          <a:lstStyle>
            <a:lvl1pPr marL="0" indent="0">
              <a:buNone/>
              <a:defRPr sz="1600" b="1" cap="all">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4" y="2239645"/>
            <a:ext cx="2679192" cy="3611880"/>
          </a:xfrm>
          <a:solidFill>
            <a:srgbClr val="FFFFFF"/>
          </a:solidFill>
        </p:spPr>
        <p:txBody>
          <a:bodyPr lIns="91440" tIns="91440" rIns="137160" bIns="91440"/>
          <a:lstStyle>
            <a:lvl1pPr marL="182880" indent="-182880">
              <a:spcBef>
                <a:spcPts val="1200"/>
              </a:spcBef>
              <a:buClr>
                <a:schemeClr val="tx1"/>
              </a:buClr>
              <a:buFont typeface="Arial"/>
              <a:buChar char="•"/>
              <a:defRPr sz="1800" b="0">
                <a:solidFill>
                  <a:schemeClr val="tx1"/>
                </a:solidFill>
              </a:defRPr>
            </a:lvl1pPr>
            <a:lvl2pPr marL="457200" indent="-182880">
              <a:spcBef>
                <a:spcPts val="600"/>
              </a:spcBef>
              <a:buClr>
                <a:schemeClr val="tx1">
                  <a:lumMod val="75000"/>
                  <a:lumOff val="25000"/>
                </a:schemeClr>
              </a:buClr>
              <a:buFont typeface="Lucida Grande"/>
              <a:buChar char="–"/>
              <a:defRPr sz="1600">
                <a:solidFill>
                  <a:schemeClr val="tx1">
                    <a:lumMod val="75000"/>
                    <a:lumOff val="25000"/>
                  </a:schemeClr>
                </a:solidFill>
              </a:defRPr>
            </a:lvl2pPr>
            <a:lvl3pPr marL="731520" indent="-182880">
              <a:spcBef>
                <a:spcPts val="600"/>
              </a:spcBef>
              <a:buClr>
                <a:schemeClr val="tx1">
                  <a:lumMod val="75000"/>
                  <a:lumOff val="25000"/>
                </a:schemeClr>
              </a:buClr>
              <a:buFont typeface="Arial"/>
              <a:buChar char="•"/>
              <a:defRPr sz="1600">
                <a:solidFill>
                  <a:schemeClr val="tx1">
                    <a:lumMod val="75000"/>
                    <a:lumOff val="25000"/>
                  </a:schemeClr>
                </a:solidFill>
              </a:defRPr>
            </a:lvl3pPr>
            <a:lvl4pPr marL="1005840" indent="-182880">
              <a:spcBef>
                <a:spcPts val="300"/>
              </a:spcBef>
              <a:buClr>
                <a:schemeClr val="tx1">
                  <a:lumMod val="75000"/>
                  <a:lumOff val="25000"/>
                </a:schemeClr>
              </a:buClr>
              <a:buFont typeface="Lucida Grande"/>
              <a:buChar char="»"/>
              <a:defRPr sz="1400">
                <a:solidFill>
                  <a:schemeClr val="tx1">
                    <a:lumMod val="75000"/>
                    <a:lumOff val="25000"/>
                  </a:schemeClr>
                </a:solidFill>
              </a:defRPr>
            </a:lvl4pPr>
            <a:lvl5pPr marL="1234440" indent="-182880">
              <a:buFont typeface="Lucida Grande"/>
              <a:buChar char="»"/>
              <a:defRPr sz="1100">
                <a:solidFill>
                  <a:schemeClr val="accent2"/>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Text Placeholder 4"/>
          <p:cNvSpPr>
            <a:spLocks noGrp="1"/>
          </p:cNvSpPr>
          <p:nvPr>
            <p:ph type="body" sz="quarter" idx="3"/>
          </p:nvPr>
        </p:nvSpPr>
        <p:spPr>
          <a:xfrm>
            <a:off x="3232406" y="1463039"/>
            <a:ext cx="2679192" cy="685800"/>
          </a:xfrm>
          <a:solidFill>
            <a:schemeClr val="tx2"/>
          </a:solidFill>
        </p:spPr>
        <p:txBody>
          <a:bodyPr lIns="91440" anchor="ctr" anchorCtr="0"/>
          <a:lstStyle>
            <a:lvl1pPr marL="0" indent="0">
              <a:buNone/>
              <a:defRPr sz="1600" b="1" cap="all">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232406" y="2239645"/>
            <a:ext cx="2679192" cy="3611880"/>
          </a:xfrm>
          <a:solidFill>
            <a:srgbClr val="FFFFFF"/>
          </a:solidFill>
        </p:spPr>
        <p:txBody>
          <a:bodyPr lIns="91440" tIns="91440" rIns="137160" bIns="91440"/>
          <a:lstStyle>
            <a:lvl1pPr marL="228600" indent="-182880">
              <a:spcBef>
                <a:spcPts val="1200"/>
              </a:spcBef>
              <a:buClr>
                <a:schemeClr val="tx1"/>
              </a:buClr>
              <a:buFont typeface="Arial"/>
              <a:buChar char="•"/>
              <a:defRPr sz="1800" b="0">
                <a:solidFill>
                  <a:schemeClr val="tx1"/>
                </a:solidFill>
              </a:defRPr>
            </a:lvl1pPr>
            <a:lvl2pPr marL="457200" indent="-182880">
              <a:spcBef>
                <a:spcPts val="600"/>
              </a:spcBef>
              <a:buClr>
                <a:schemeClr val="tx1">
                  <a:lumMod val="75000"/>
                  <a:lumOff val="25000"/>
                </a:schemeClr>
              </a:buClr>
              <a:buFont typeface="Lucida Grande"/>
              <a:buChar char="–"/>
              <a:defRPr sz="1600">
                <a:solidFill>
                  <a:schemeClr val="tx1">
                    <a:lumMod val="75000"/>
                    <a:lumOff val="25000"/>
                  </a:schemeClr>
                </a:solidFill>
              </a:defRPr>
            </a:lvl2pPr>
            <a:lvl3pPr marL="731520" indent="-182880">
              <a:spcBef>
                <a:spcPts val="600"/>
              </a:spcBef>
              <a:buClr>
                <a:schemeClr val="tx1">
                  <a:lumMod val="75000"/>
                  <a:lumOff val="25000"/>
                </a:schemeClr>
              </a:buClr>
              <a:buFont typeface="Arial"/>
              <a:buChar char="•"/>
              <a:defRPr sz="1600">
                <a:solidFill>
                  <a:schemeClr val="tx1">
                    <a:lumMod val="75000"/>
                    <a:lumOff val="25000"/>
                  </a:schemeClr>
                </a:solidFill>
              </a:defRPr>
            </a:lvl3pPr>
            <a:lvl4pPr marL="1005840" indent="-182880">
              <a:spcBef>
                <a:spcPts val="300"/>
              </a:spcBef>
              <a:buClr>
                <a:schemeClr val="tx1">
                  <a:lumMod val="75000"/>
                  <a:lumOff val="25000"/>
                </a:schemeClr>
              </a:buClr>
              <a:buFont typeface="Lucida Grande"/>
              <a:buChar char="»"/>
              <a:defRPr sz="1400">
                <a:solidFill>
                  <a:schemeClr val="tx1">
                    <a:lumMod val="75000"/>
                    <a:lumOff val="25000"/>
                  </a:schemeClr>
                </a:solidFill>
              </a:defRPr>
            </a:lvl4pPr>
            <a:lvl5pPr marL="1234440" indent="-182880">
              <a:buFont typeface="Lucida Grande"/>
              <a:buChar char="»"/>
              <a:defRPr sz="1100">
                <a:solidFill>
                  <a:schemeClr val="accent2"/>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 name="Footer Placeholder 7"/>
          <p:cNvSpPr>
            <a:spLocks noGrp="1"/>
          </p:cNvSpPr>
          <p:nvPr>
            <p:ph type="ftr" sz="quarter" idx="11"/>
          </p:nvPr>
        </p:nvSpPr>
        <p:spPr/>
        <p:txBody>
          <a:bodyPr/>
          <a:lstStyle/>
          <a:p>
            <a:r>
              <a:rPr lang="en-US" smtClean="0"/>
              <a:t>©2016 CVS Health and/or one of its affiliates: Confidential &amp; Proprietary</a:t>
            </a:r>
            <a:endParaRPr lang="en-US" dirty="0"/>
          </a:p>
        </p:txBody>
      </p:sp>
      <p:sp>
        <p:nvSpPr>
          <p:cNvPr id="9" name="Slide Number Placeholder 8"/>
          <p:cNvSpPr>
            <a:spLocks noGrp="1"/>
          </p:cNvSpPr>
          <p:nvPr>
            <p:ph type="sldNum" sz="quarter" idx="12"/>
          </p:nvPr>
        </p:nvSpPr>
        <p:spPr/>
        <p:txBody>
          <a:bodyPr/>
          <a:lstStyle/>
          <a:p>
            <a:fld id="{4D467D88-DCFD-354C-96A5-D863D5E9364D}" type="slidenum">
              <a:rPr lang="en-US" smtClean="0"/>
              <a:pPr/>
              <a:t>‹#›</a:t>
            </a:fld>
            <a:endParaRPr lang="en-US" dirty="0"/>
          </a:p>
        </p:txBody>
      </p:sp>
      <p:sp>
        <p:nvSpPr>
          <p:cNvPr id="10" name="Content Placeholder 9"/>
          <p:cNvSpPr>
            <a:spLocks noGrp="1"/>
          </p:cNvSpPr>
          <p:nvPr>
            <p:ph sz="quarter" idx="13"/>
          </p:nvPr>
        </p:nvSpPr>
        <p:spPr>
          <a:xfrm>
            <a:off x="6007608" y="2239645"/>
            <a:ext cx="2679192" cy="3611880"/>
          </a:xfrm>
          <a:solidFill>
            <a:srgbClr val="FFFFFF"/>
          </a:solidFill>
        </p:spPr>
        <p:txBody>
          <a:bodyPr lIns="91440" tIns="91440" rIns="137160" bIns="91440"/>
          <a:lstStyle>
            <a:lvl1pPr marL="228600" indent="-182880">
              <a:spcBef>
                <a:spcPts val="1200"/>
              </a:spcBef>
              <a:buClr>
                <a:schemeClr val="tx1"/>
              </a:buClr>
              <a:buFont typeface="Arial" panose="020B0604020202020204" pitchFamily="34" charset="0"/>
              <a:buChar char="•"/>
              <a:defRPr sz="1800" b="0">
                <a:solidFill>
                  <a:schemeClr val="tx1"/>
                </a:solidFill>
              </a:defRPr>
            </a:lvl1pPr>
            <a:lvl2pPr marL="457200" indent="-182880">
              <a:spcBef>
                <a:spcPts val="600"/>
              </a:spcBef>
              <a:buClr>
                <a:schemeClr val="tx1">
                  <a:lumMod val="75000"/>
                  <a:lumOff val="25000"/>
                </a:schemeClr>
              </a:buClr>
              <a:buFont typeface="Arial" panose="020B0604020202020204" pitchFamily="34" charset="0"/>
              <a:buChar char="–"/>
              <a:defRPr sz="1600" b="0">
                <a:solidFill>
                  <a:schemeClr val="tx1">
                    <a:lumMod val="75000"/>
                    <a:lumOff val="25000"/>
                  </a:schemeClr>
                </a:solidFill>
              </a:defRPr>
            </a:lvl2pPr>
            <a:lvl3pPr marL="731520" indent="-182880">
              <a:spcBef>
                <a:spcPts val="600"/>
              </a:spcBef>
              <a:buClr>
                <a:schemeClr val="tx1">
                  <a:lumMod val="75000"/>
                  <a:lumOff val="25000"/>
                </a:schemeClr>
              </a:buClr>
              <a:buFont typeface="Arial" panose="020B0604020202020204" pitchFamily="34" charset="0"/>
              <a:buChar char="•"/>
              <a:defRPr sz="1600" b="0">
                <a:solidFill>
                  <a:schemeClr val="tx1">
                    <a:lumMod val="75000"/>
                    <a:lumOff val="25000"/>
                  </a:schemeClr>
                </a:solidFill>
              </a:defRPr>
            </a:lvl3pPr>
            <a:lvl4pPr marL="1005840" indent="-182880">
              <a:spcBef>
                <a:spcPts val="300"/>
              </a:spcBef>
              <a:buClr>
                <a:schemeClr val="tx1">
                  <a:lumMod val="75000"/>
                  <a:lumOff val="25000"/>
                </a:schemeClr>
              </a:buClr>
              <a:buFont typeface="Arial" panose="020B0604020202020204" pitchFamily="34" charset="0"/>
              <a:buChar char="»"/>
              <a:defRPr sz="1400" b="0">
                <a:solidFill>
                  <a:schemeClr val="tx1">
                    <a:lumMod val="75000"/>
                    <a:lumOff val="25000"/>
                  </a:schemeClr>
                </a:solidFill>
              </a:defRPr>
            </a:lvl4pPr>
            <a:lvl5pPr>
              <a:defRPr sz="1100" b="0">
                <a:solidFill>
                  <a:schemeClr val="tx1">
                    <a:lumMod val="75000"/>
                    <a:lumOff val="2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2" name="Text Placeholder 11"/>
          <p:cNvSpPr>
            <a:spLocks noGrp="1"/>
          </p:cNvSpPr>
          <p:nvPr>
            <p:ph type="body" sz="quarter" idx="14"/>
          </p:nvPr>
        </p:nvSpPr>
        <p:spPr>
          <a:xfrm>
            <a:off x="6007608" y="1463040"/>
            <a:ext cx="2676525" cy="685800"/>
          </a:xfrm>
          <a:solidFill>
            <a:schemeClr val="accent4"/>
          </a:solidFill>
        </p:spPr>
        <p:txBody>
          <a:bodyPr lIns="91440" anchor="ctr" anchorCtr="0"/>
          <a:lstStyle>
            <a:lvl1pPr>
              <a:defRPr sz="1600" cap="all" baseline="0">
                <a:solidFill>
                  <a:schemeClr val="bg1"/>
                </a:solidFill>
              </a:defRPr>
            </a:lvl1pPr>
          </a:lstStyle>
          <a:p>
            <a:pPr lvl="0"/>
            <a:r>
              <a:rPr lang="en-US" smtClean="0"/>
              <a:t>Click to edit Master text styles</a:t>
            </a:r>
          </a:p>
        </p:txBody>
      </p:sp>
    </p:spTree>
    <p:extLst>
      <p:ext uri="{BB962C8B-B14F-4D97-AF65-F5344CB8AC3E}">
        <p14:creationId xmlns="" xmlns:p14="http://schemas.microsoft.com/office/powerpoint/2010/main" val="2663837991"/>
      </p:ext>
    </p:extLst>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er and Kicker">
    <p:spTree>
      <p:nvGrpSpPr>
        <p:cNvPr id="1" name=""/>
        <p:cNvGrpSpPr/>
        <p:nvPr/>
      </p:nvGrpSpPr>
      <p:grpSpPr>
        <a:xfrm>
          <a:off x="0" y="0"/>
          <a:ext cx="0" cy="0"/>
          <a:chOff x="0" y="0"/>
          <a:chExt cx="0" cy="0"/>
        </a:xfrm>
      </p:grpSpPr>
      <p:sp>
        <p:nvSpPr>
          <p:cNvPr id="5" name="Rectangle 4"/>
          <p:cNvSpPr/>
          <p:nvPr userDrawn="1"/>
        </p:nvSpPr>
        <p:spPr bwMode="gray">
          <a:xfrm>
            <a:off x="457203" y="2057400"/>
            <a:ext cx="8229600" cy="379476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393192"/>
            <a:ext cx="8229600" cy="82296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3" y="1463040"/>
            <a:ext cx="8229600" cy="502601"/>
          </a:xfrm>
          <a:solidFill>
            <a:schemeClr val="tx1"/>
          </a:solidFill>
          <a:effectLst/>
        </p:spPr>
        <p:txBody>
          <a:bodyPr lIns="91440" anchor="ctr" anchorCtr="0"/>
          <a:lstStyle>
            <a:lvl1pPr marL="0" indent="0">
              <a:buNone/>
              <a:defRPr sz="1800" b="1" cap="all">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Footer Placeholder 7"/>
          <p:cNvSpPr>
            <a:spLocks noGrp="1"/>
          </p:cNvSpPr>
          <p:nvPr>
            <p:ph type="ftr" sz="quarter" idx="11"/>
          </p:nvPr>
        </p:nvSpPr>
        <p:spPr/>
        <p:txBody>
          <a:bodyPr/>
          <a:lstStyle/>
          <a:p>
            <a:r>
              <a:rPr lang="en-US" smtClean="0"/>
              <a:t>©2016 CVS Health and/or one of its affiliates: Confidential &amp; Proprietary</a:t>
            </a:r>
            <a:endParaRPr lang="en-US" dirty="0"/>
          </a:p>
        </p:txBody>
      </p:sp>
      <p:sp>
        <p:nvSpPr>
          <p:cNvPr id="9" name="Slide Number Placeholder 8"/>
          <p:cNvSpPr>
            <a:spLocks noGrp="1"/>
          </p:cNvSpPr>
          <p:nvPr>
            <p:ph type="sldNum" sz="quarter" idx="12"/>
          </p:nvPr>
        </p:nvSpPr>
        <p:spPr/>
        <p:txBody>
          <a:bodyPr/>
          <a:lstStyle/>
          <a:p>
            <a:fld id="{4D467D88-DCFD-354C-96A5-D863D5E9364D}" type="slidenum">
              <a:rPr lang="en-US" smtClean="0"/>
              <a:pPr/>
              <a:t>‹#›</a:t>
            </a:fld>
            <a:endParaRPr lang="en-US" dirty="0"/>
          </a:p>
        </p:txBody>
      </p:sp>
      <p:sp>
        <p:nvSpPr>
          <p:cNvPr id="6" name="Text Placeholder 5"/>
          <p:cNvSpPr>
            <a:spLocks noGrp="1"/>
          </p:cNvSpPr>
          <p:nvPr>
            <p:ph type="body" sz="quarter" idx="13"/>
          </p:nvPr>
        </p:nvSpPr>
        <p:spPr>
          <a:xfrm>
            <a:off x="457203" y="5399639"/>
            <a:ext cx="8229600" cy="452521"/>
          </a:xfrm>
          <a:solidFill>
            <a:schemeClr val="tx1">
              <a:lumMod val="65000"/>
              <a:lumOff val="35000"/>
            </a:schemeClr>
          </a:solidFill>
          <a:ln w="101600">
            <a:noFill/>
            <a:miter lim="800000"/>
          </a:ln>
          <a:effectLst/>
        </p:spPr>
        <p:txBody>
          <a:bodyPr lIns="91440" tIns="91440" bIns="91440" anchor="b" anchorCtr="0">
            <a:spAutoFit/>
          </a:bodyPr>
          <a:lstStyle>
            <a:lvl1pPr algn="ctr">
              <a:spcBef>
                <a:spcPts val="0"/>
              </a:spcBef>
              <a:defRPr sz="1800">
                <a:solidFill>
                  <a:schemeClr val="bg1"/>
                </a:solidFill>
              </a:defRPr>
            </a:lvl1pPr>
          </a:lstStyle>
          <a:p>
            <a:pPr lvl="0"/>
            <a:r>
              <a:rPr lang="en-US" smtClean="0"/>
              <a:t>Click to edit Master text styles</a:t>
            </a:r>
          </a:p>
        </p:txBody>
      </p:sp>
    </p:spTree>
    <p:extLst>
      <p:ext uri="{BB962C8B-B14F-4D97-AF65-F5344CB8AC3E}">
        <p14:creationId xmlns="" xmlns:p14="http://schemas.microsoft.com/office/powerpoint/2010/main" val="2106439020"/>
      </p:ext>
    </p:extLst>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93192"/>
            <a:ext cx="8229600" cy="822960"/>
          </a:xfrm>
          <a:prstGeom prst="rect">
            <a:avLst/>
          </a:prstGeom>
        </p:spPr>
        <p:txBody>
          <a:bodyPr vert="horz" lIns="0" tIns="0" rIns="91440" bIns="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bwMode="gray">
          <a:xfrm>
            <a:off x="457200" y="1463040"/>
            <a:ext cx="8229600" cy="4389120"/>
          </a:xfrm>
          <a:prstGeom prst="rect">
            <a:avLst/>
          </a:prstGeom>
        </p:spPr>
        <p:txBody>
          <a:bodyPr vert="horz" lIns="0" tIns="0" rIns="9144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bwMode="gray">
          <a:xfrm>
            <a:off x="457200" y="6492240"/>
            <a:ext cx="5486400" cy="219456"/>
          </a:xfrm>
          <a:prstGeom prst="rect">
            <a:avLst/>
          </a:prstGeom>
        </p:spPr>
        <p:txBody>
          <a:bodyPr vert="horz" lIns="0" tIns="45720" rIns="0" bIns="45720" rtlCol="0" anchor="ctr"/>
          <a:lstStyle>
            <a:lvl1pPr algn="l">
              <a:defRPr sz="800">
                <a:solidFill>
                  <a:schemeClr val="tx1">
                    <a:lumMod val="75000"/>
                    <a:lumOff val="25000"/>
                  </a:schemeClr>
                </a:solidFill>
              </a:defRPr>
            </a:lvl1pPr>
          </a:lstStyle>
          <a:p>
            <a:r>
              <a:rPr lang="en-US" dirty="0" smtClean="0"/>
              <a:t>©2016 CVS Health and/or one of its affiliates: Confidential &amp; Proprietary</a:t>
            </a:r>
            <a:endParaRPr lang="en-US" dirty="0"/>
          </a:p>
        </p:txBody>
      </p:sp>
      <p:sp>
        <p:nvSpPr>
          <p:cNvPr id="6" name="Slide Number Placeholder 5"/>
          <p:cNvSpPr>
            <a:spLocks noGrp="1"/>
          </p:cNvSpPr>
          <p:nvPr>
            <p:ph type="sldNum" sz="quarter" idx="4"/>
          </p:nvPr>
        </p:nvSpPr>
        <p:spPr bwMode="gray">
          <a:xfrm>
            <a:off x="8814816" y="6532753"/>
            <a:ext cx="320040" cy="137160"/>
          </a:xfrm>
          <a:prstGeom prst="rect">
            <a:avLst/>
          </a:prstGeom>
        </p:spPr>
        <p:txBody>
          <a:bodyPr vert="horz" lIns="0" tIns="0" rIns="0" bIns="0" rtlCol="0" anchor="t" anchorCtr="0"/>
          <a:lstStyle>
            <a:lvl1pPr algn="l">
              <a:defRPr sz="1000">
                <a:solidFill>
                  <a:schemeClr val="tx1">
                    <a:lumMod val="75000"/>
                    <a:lumOff val="25000"/>
                  </a:schemeClr>
                </a:solidFill>
              </a:defRPr>
            </a:lvl1pPr>
          </a:lstStyle>
          <a:p>
            <a:fld id="{4D467D88-DCFD-354C-96A5-D863D5E9364D}" type="slidenum">
              <a:rPr lang="en-US" smtClean="0"/>
              <a:pPr/>
              <a:t>‹#›</a:t>
            </a:fld>
            <a:endParaRPr lang="en-US" dirty="0"/>
          </a:p>
        </p:txBody>
      </p:sp>
      <p:sp>
        <p:nvSpPr>
          <p:cNvPr id="11" name="Freeform 9"/>
          <p:cNvSpPr>
            <a:spLocks noChangeAspect="1"/>
          </p:cNvSpPr>
          <p:nvPr/>
        </p:nvSpPr>
        <p:spPr bwMode="auto">
          <a:xfrm>
            <a:off x="228600" y="228429"/>
            <a:ext cx="185771" cy="185771"/>
          </a:xfrm>
          <a:custGeom>
            <a:avLst/>
            <a:gdLst>
              <a:gd name="T0" fmla="*/ 14 w 96"/>
              <a:gd name="T1" fmla="*/ 96 h 96"/>
              <a:gd name="T2" fmla="*/ 43 w 96"/>
              <a:gd name="T3" fmla="*/ 96 h 96"/>
              <a:gd name="T4" fmla="*/ 58 w 96"/>
              <a:gd name="T5" fmla="*/ 82 h 96"/>
              <a:gd name="T6" fmla="*/ 58 w 96"/>
              <a:gd name="T7" fmla="*/ 58 h 96"/>
              <a:gd name="T8" fmla="*/ 82 w 96"/>
              <a:gd name="T9" fmla="*/ 58 h 96"/>
              <a:gd name="T10" fmla="*/ 96 w 96"/>
              <a:gd name="T11" fmla="*/ 43 h 96"/>
              <a:gd name="T12" fmla="*/ 96 w 96"/>
              <a:gd name="T13" fmla="*/ 14 h 96"/>
              <a:gd name="T14" fmla="*/ 82 w 96"/>
              <a:gd name="T15" fmla="*/ 0 h 96"/>
              <a:gd name="T16" fmla="*/ 0 w 96"/>
              <a:gd name="T17" fmla="*/ 0 h 96"/>
              <a:gd name="T18" fmla="*/ 0 w 96"/>
              <a:gd name="T19" fmla="*/ 82 h 96"/>
              <a:gd name="T20" fmla="*/ 14 w 96"/>
              <a:gd name="T21"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6" h="96">
                <a:moveTo>
                  <a:pt x="14" y="96"/>
                </a:moveTo>
                <a:cubicBezTo>
                  <a:pt x="43" y="96"/>
                  <a:pt x="43" y="96"/>
                  <a:pt x="43" y="96"/>
                </a:cubicBezTo>
                <a:cubicBezTo>
                  <a:pt x="51" y="96"/>
                  <a:pt x="58" y="90"/>
                  <a:pt x="58" y="82"/>
                </a:cubicBezTo>
                <a:cubicBezTo>
                  <a:pt x="58" y="58"/>
                  <a:pt x="58" y="58"/>
                  <a:pt x="58" y="58"/>
                </a:cubicBezTo>
                <a:cubicBezTo>
                  <a:pt x="82" y="58"/>
                  <a:pt x="82" y="58"/>
                  <a:pt x="82" y="58"/>
                </a:cubicBezTo>
                <a:cubicBezTo>
                  <a:pt x="90" y="58"/>
                  <a:pt x="96" y="51"/>
                  <a:pt x="96" y="43"/>
                </a:cubicBezTo>
                <a:cubicBezTo>
                  <a:pt x="96" y="14"/>
                  <a:pt x="96" y="14"/>
                  <a:pt x="96" y="14"/>
                </a:cubicBezTo>
                <a:cubicBezTo>
                  <a:pt x="96" y="7"/>
                  <a:pt x="90" y="0"/>
                  <a:pt x="82" y="0"/>
                </a:cubicBezTo>
                <a:cubicBezTo>
                  <a:pt x="0" y="0"/>
                  <a:pt x="0" y="0"/>
                  <a:pt x="0" y="0"/>
                </a:cubicBezTo>
                <a:cubicBezTo>
                  <a:pt x="0" y="82"/>
                  <a:pt x="0" y="82"/>
                  <a:pt x="0" y="82"/>
                </a:cubicBezTo>
                <a:cubicBezTo>
                  <a:pt x="0" y="90"/>
                  <a:pt x="7" y="96"/>
                  <a:pt x="14" y="96"/>
                </a:cubicBezTo>
              </a:path>
            </a:pathLst>
          </a:custGeom>
          <a:solidFill>
            <a:srgbClr val="CC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nvGrpSpPr>
          <p:cNvPr id="41" name="Group 40"/>
          <p:cNvGrpSpPr>
            <a:grpSpLocks noChangeAspect="1"/>
          </p:cNvGrpSpPr>
          <p:nvPr/>
        </p:nvGrpSpPr>
        <p:grpSpPr>
          <a:xfrm>
            <a:off x="7521388" y="6518369"/>
            <a:ext cx="1161288" cy="147738"/>
            <a:chOff x="279400" y="2781300"/>
            <a:chExt cx="8585200" cy="1092200"/>
          </a:xfrm>
          <a:solidFill>
            <a:schemeClr val="tx1"/>
          </a:solidFill>
        </p:grpSpPr>
        <p:sp>
          <p:nvSpPr>
            <p:cNvPr id="42" name="Freeform 5"/>
            <p:cNvSpPr>
              <a:spLocks/>
            </p:cNvSpPr>
            <p:nvPr/>
          </p:nvSpPr>
          <p:spPr bwMode="auto">
            <a:xfrm>
              <a:off x="4605338" y="2816225"/>
              <a:ext cx="958850" cy="1035050"/>
            </a:xfrm>
            <a:custGeom>
              <a:avLst/>
              <a:gdLst>
                <a:gd name="T0" fmla="*/ 142 w 604"/>
                <a:gd name="T1" fmla="*/ 272 h 652"/>
                <a:gd name="T2" fmla="*/ 142 w 604"/>
                <a:gd name="T3" fmla="*/ 57 h 652"/>
                <a:gd name="T4" fmla="*/ 206 w 604"/>
                <a:gd name="T5" fmla="*/ 57 h 652"/>
                <a:gd name="T6" fmla="*/ 206 w 604"/>
                <a:gd name="T7" fmla="*/ 0 h 652"/>
                <a:gd name="T8" fmla="*/ 0 w 604"/>
                <a:gd name="T9" fmla="*/ 0 h 652"/>
                <a:gd name="T10" fmla="*/ 0 w 604"/>
                <a:gd name="T11" fmla="*/ 57 h 652"/>
                <a:gd name="T12" fmla="*/ 64 w 604"/>
                <a:gd name="T13" fmla="*/ 57 h 652"/>
                <a:gd name="T14" fmla="*/ 64 w 604"/>
                <a:gd name="T15" fmla="*/ 587 h 652"/>
                <a:gd name="T16" fmla="*/ 0 w 604"/>
                <a:gd name="T17" fmla="*/ 587 h 652"/>
                <a:gd name="T18" fmla="*/ 0 w 604"/>
                <a:gd name="T19" fmla="*/ 652 h 652"/>
                <a:gd name="T20" fmla="*/ 206 w 604"/>
                <a:gd name="T21" fmla="*/ 652 h 652"/>
                <a:gd name="T22" fmla="*/ 206 w 604"/>
                <a:gd name="T23" fmla="*/ 587 h 652"/>
                <a:gd name="T24" fmla="*/ 142 w 604"/>
                <a:gd name="T25" fmla="*/ 587 h 652"/>
                <a:gd name="T26" fmla="*/ 142 w 604"/>
                <a:gd name="T27" fmla="*/ 329 h 652"/>
                <a:gd name="T28" fmla="*/ 462 w 604"/>
                <a:gd name="T29" fmla="*/ 329 h 652"/>
                <a:gd name="T30" fmla="*/ 462 w 604"/>
                <a:gd name="T31" fmla="*/ 587 h 652"/>
                <a:gd name="T32" fmla="*/ 398 w 604"/>
                <a:gd name="T33" fmla="*/ 587 h 652"/>
                <a:gd name="T34" fmla="*/ 398 w 604"/>
                <a:gd name="T35" fmla="*/ 652 h 652"/>
                <a:gd name="T36" fmla="*/ 604 w 604"/>
                <a:gd name="T37" fmla="*/ 652 h 652"/>
                <a:gd name="T38" fmla="*/ 604 w 604"/>
                <a:gd name="T39" fmla="*/ 587 h 652"/>
                <a:gd name="T40" fmla="*/ 540 w 604"/>
                <a:gd name="T41" fmla="*/ 587 h 652"/>
                <a:gd name="T42" fmla="*/ 540 w 604"/>
                <a:gd name="T43" fmla="*/ 57 h 652"/>
                <a:gd name="T44" fmla="*/ 604 w 604"/>
                <a:gd name="T45" fmla="*/ 57 h 652"/>
                <a:gd name="T46" fmla="*/ 604 w 604"/>
                <a:gd name="T47" fmla="*/ 0 h 652"/>
                <a:gd name="T48" fmla="*/ 398 w 604"/>
                <a:gd name="T49" fmla="*/ 0 h 652"/>
                <a:gd name="T50" fmla="*/ 398 w 604"/>
                <a:gd name="T51" fmla="*/ 57 h 652"/>
                <a:gd name="T52" fmla="*/ 462 w 604"/>
                <a:gd name="T53" fmla="*/ 57 h 652"/>
                <a:gd name="T54" fmla="*/ 462 w 604"/>
                <a:gd name="T55" fmla="*/ 272 h 652"/>
                <a:gd name="T56" fmla="*/ 142 w 604"/>
                <a:gd name="T57" fmla="*/ 2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4" h="652">
                  <a:moveTo>
                    <a:pt x="142" y="272"/>
                  </a:moveTo>
                  <a:lnTo>
                    <a:pt x="142" y="57"/>
                  </a:lnTo>
                  <a:lnTo>
                    <a:pt x="206" y="57"/>
                  </a:lnTo>
                  <a:lnTo>
                    <a:pt x="206" y="0"/>
                  </a:lnTo>
                  <a:lnTo>
                    <a:pt x="0" y="0"/>
                  </a:lnTo>
                  <a:lnTo>
                    <a:pt x="0" y="57"/>
                  </a:lnTo>
                  <a:lnTo>
                    <a:pt x="64" y="57"/>
                  </a:lnTo>
                  <a:lnTo>
                    <a:pt x="64" y="587"/>
                  </a:lnTo>
                  <a:lnTo>
                    <a:pt x="0" y="587"/>
                  </a:lnTo>
                  <a:lnTo>
                    <a:pt x="0" y="652"/>
                  </a:lnTo>
                  <a:lnTo>
                    <a:pt x="206" y="652"/>
                  </a:lnTo>
                  <a:lnTo>
                    <a:pt x="206" y="587"/>
                  </a:lnTo>
                  <a:lnTo>
                    <a:pt x="142" y="587"/>
                  </a:lnTo>
                  <a:lnTo>
                    <a:pt x="142" y="329"/>
                  </a:lnTo>
                  <a:lnTo>
                    <a:pt x="462" y="329"/>
                  </a:lnTo>
                  <a:lnTo>
                    <a:pt x="462" y="587"/>
                  </a:lnTo>
                  <a:lnTo>
                    <a:pt x="398" y="587"/>
                  </a:lnTo>
                  <a:lnTo>
                    <a:pt x="398" y="652"/>
                  </a:lnTo>
                  <a:lnTo>
                    <a:pt x="604" y="652"/>
                  </a:lnTo>
                  <a:lnTo>
                    <a:pt x="604" y="587"/>
                  </a:lnTo>
                  <a:lnTo>
                    <a:pt x="540" y="587"/>
                  </a:lnTo>
                  <a:lnTo>
                    <a:pt x="540" y="57"/>
                  </a:lnTo>
                  <a:lnTo>
                    <a:pt x="604" y="57"/>
                  </a:lnTo>
                  <a:lnTo>
                    <a:pt x="604" y="0"/>
                  </a:lnTo>
                  <a:lnTo>
                    <a:pt x="398" y="0"/>
                  </a:lnTo>
                  <a:lnTo>
                    <a:pt x="398" y="57"/>
                  </a:lnTo>
                  <a:lnTo>
                    <a:pt x="462" y="57"/>
                  </a:lnTo>
                  <a:lnTo>
                    <a:pt x="462" y="272"/>
                  </a:lnTo>
                  <a:lnTo>
                    <a:pt x="142" y="2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3" name="Freeform 6"/>
            <p:cNvSpPr>
              <a:spLocks/>
            </p:cNvSpPr>
            <p:nvPr/>
          </p:nvSpPr>
          <p:spPr bwMode="auto">
            <a:xfrm>
              <a:off x="8042275" y="2816225"/>
              <a:ext cx="822325" cy="1035050"/>
            </a:xfrm>
            <a:custGeom>
              <a:avLst/>
              <a:gdLst>
                <a:gd name="T0" fmla="*/ 27 w 73"/>
                <a:gd name="T1" fmla="*/ 82 h 91"/>
                <a:gd name="T2" fmla="*/ 19 w 73"/>
                <a:gd name="T3" fmla="*/ 82 h 91"/>
                <a:gd name="T4" fmla="*/ 19 w 73"/>
                <a:gd name="T5" fmla="*/ 54 h 91"/>
                <a:gd name="T6" fmla="*/ 37 w 73"/>
                <a:gd name="T7" fmla="*/ 35 h 91"/>
                <a:gd name="T8" fmla="*/ 55 w 73"/>
                <a:gd name="T9" fmla="*/ 54 h 91"/>
                <a:gd name="T10" fmla="*/ 55 w 73"/>
                <a:gd name="T11" fmla="*/ 82 h 91"/>
                <a:gd name="T12" fmla="*/ 46 w 73"/>
                <a:gd name="T13" fmla="*/ 82 h 91"/>
                <a:gd name="T14" fmla="*/ 46 w 73"/>
                <a:gd name="T15" fmla="*/ 91 h 91"/>
                <a:gd name="T16" fmla="*/ 73 w 73"/>
                <a:gd name="T17" fmla="*/ 91 h 91"/>
                <a:gd name="T18" fmla="*/ 73 w 73"/>
                <a:gd name="T19" fmla="*/ 82 h 91"/>
                <a:gd name="T20" fmla="*/ 65 w 73"/>
                <a:gd name="T21" fmla="*/ 82 h 91"/>
                <a:gd name="T22" fmla="*/ 65 w 73"/>
                <a:gd name="T23" fmla="*/ 54 h 91"/>
                <a:gd name="T24" fmla="*/ 38 w 73"/>
                <a:gd name="T25" fmla="*/ 26 h 91"/>
                <a:gd name="T26" fmla="*/ 19 w 73"/>
                <a:gd name="T27" fmla="*/ 35 h 91"/>
                <a:gd name="T28" fmla="*/ 19 w 73"/>
                <a:gd name="T29" fmla="*/ 0 h 91"/>
                <a:gd name="T30" fmla="*/ 0 w 73"/>
                <a:gd name="T31" fmla="*/ 0 h 91"/>
                <a:gd name="T32" fmla="*/ 0 w 73"/>
                <a:gd name="T33" fmla="*/ 8 h 91"/>
                <a:gd name="T34" fmla="*/ 9 w 73"/>
                <a:gd name="T35" fmla="*/ 8 h 91"/>
                <a:gd name="T36" fmla="*/ 9 w 73"/>
                <a:gd name="T37" fmla="*/ 82 h 91"/>
                <a:gd name="T38" fmla="*/ 0 w 73"/>
                <a:gd name="T39" fmla="*/ 82 h 91"/>
                <a:gd name="T40" fmla="*/ 0 w 73"/>
                <a:gd name="T41" fmla="*/ 91 h 91"/>
                <a:gd name="T42" fmla="*/ 27 w 73"/>
                <a:gd name="T43" fmla="*/ 91 h 91"/>
                <a:gd name="T44" fmla="*/ 27 w 73"/>
                <a:gd name="T45" fmla="*/ 82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3" h="91">
                  <a:moveTo>
                    <a:pt x="27" y="82"/>
                  </a:moveTo>
                  <a:cubicBezTo>
                    <a:pt x="19" y="82"/>
                    <a:pt x="19" y="82"/>
                    <a:pt x="19" y="82"/>
                  </a:cubicBezTo>
                  <a:cubicBezTo>
                    <a:pt x="19" y="54"/>
                    <a:pt x="19" y="54"/>
                    <a:pt x="19" y="54"/>
                  </a:cubicBezTo>
                  <a:cubicBezTo>
                    <a:pt x="19" y="41"/>
                    <a:pt x="25" y="35"/>
                    <a:pt x="37" y="35"/>
                  </a:cubicBezTo>
                  <a:cubicBezTo>
                    <a:pt x="48" y="35"/>
                    <a:pt x="55" y="41"/>
                    <a:pt x="55" y="54"/>
                  </a:cubicBezTo>
                  <a:cubicBezTo>
                    <a:pt x="55" y="82"/>
                    <a:pt x="55" y="82"/>
                    <a:pt x="55" y="82"/>
                  </a:cubicBezTo>
                  <a:cubicBezTo>
                    <a:pt x="46" y="82"/>
                    <a:pt x="46" y="82"/>
                    <a:pt x="46" y="82"/>
                  </a:cubicBezTo>
                  <a:cubicBezTo>
                    <a:pt x="46" y="91"/>
                    <a:pt x="46" y="91"/>
                    <a:pt x="46" y="91"/>
                  </a:cubicBezTo>
                  <a:cubicBezTo>
                    <a:pt x="73" y="91"/>
                    <a:pt x="73" y="91"/>
                    <a:pt x="73" y="91"/>
                  </a:cubicBezTo>
                  <a:cubicBezTo>
                    <a:pt x="73" y="82"/>
                    <a:pt x="73" y="82"/>
                    <a:pt x="73" y="82"/>
                  </a:cubicBezTo>
                  <a:cubicBezTo>
                    <a:pt x="65" y="82"/>
                    <a:pt x="65" y="82"/>
                    <a:pt x="65" y="82"/>
                  </a:cubicBezTo>
                  <a:cubicBezTo>
                    <a:pt x="65" y="54"/>
                    <a:pt x="65" y="54"/>
                    <a:pt x="65" y="54"/>
                  </a:cubicBezTo>
                  <a:cubicBezTo>
                    <a:pt x="65" y="39"/>
                    <a:pt x="55" y="26"/>
                    <a:pt x="38" y="26"/>
                  </a:cubicBezTo>
                  <a:cubicBezTo>
                    <a:pt x="30" y="26"/>
                    <a:pt x="23" y="29"/>
                    <a:pt x="19" y="35"/>
                  </a:cubicBezTo>
                  <a:cubicBezTo>
                    <a:pt x="19" y="0"/>
                    <a:pt x="19" y="0"/>
                    <a:pt x="19" y="0"/>
                  </a:cubicBezTo>
                  <a:cubicBezTo>
                    <a:pt x="0" y="0"/>
                    <a:pt x="0" y="0"/>
                    <a:pt x="0" y="0"/>
                  </a:cubicBezTo>
                  <a:cubicBezTo>
                    <a:pt x="0" y="8"/>
                    <a:pt x="0" y="8"/>
                    <a:pt x="0" y="8"/>
                  </a:cubicBezTo>
                  <a:cubicBezTo>
                    <a:pt x="9" y="8"/>
                    <a:pt x="9" y="8"/>
                    <a:pt x="9" y="8"/>
                  </a:cubicBezTo>
                  <a:cubicBezTo>
                    <a:pt x="9" y="82"/>
                    <a:pt x="9" y="82"/>
                    <a:pt x="9" y="82"/>
                  </a:cubicBezTo>
                  <a:cubicBezTo>
                    <a:pt x="0" y="82"/>
                    <a:pt x="0" y="82"/>
                    <a:pt x="0" y="82"/>
                  </a:cubicBezTo>
                  <a:cubicBezTo>
                    <a:pt x="0" y="91"/>
                    <a:pt x="0" y="91"/>
                    <a:pt x="0" y="91"/>
                  </a:cubicBezTo>
                  <a:cubicBezTo>
                    <a:pt x="27" y="91"/>
                    <a:pt x="27" y="91"/>
                    <a:pt x="27" y="91"/>
                  </a:cubicBezTo>
                  <a:lnTo>
                    <a:pt x="27" y="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 name="Freeform 7"/>
            <p:cNvSpPr>
              <a:spLocks noEditPoints="1"/>
            </p:cNvSpPr>
            <p:nvPr/>
          </p:nvSpPr>
          <p:spPr bwMode="auto">
            <a:xfrm>
              <a:off x="6419850" y="3111500"/>
              <a:ext cx="822325" cy="750888"/>
            </a:xfrm>
            <a:custGeom>
              <a:avLst/>
              <a:gdLst>
                <a:gd name="T0" fmla="*/ 73 w 73"/>
                <a:gd name="T1" fmla="*/ 10 h 66"/>
                <a:gd name="T2" fmla="*/ 73 w 73"/>
                <a:gd name="T3" fmla="*/ 2 h 66"/>
                <a:gd name="T4" fmla="*/ 54 w 73"/>
                <a:gd name="T5" fmla="*/ 2 h 66"/>
                <a:gd name="T6" fmla="*/ 54 w 73"/>
                <a:gd name="T7" fmla="*/ 11 h 66"/>
                <a:gd name="T8" fmla="*/ 31 w 73"/>
                <a:gd name="T9" fmla="*/ 0 h 66"/>
                <a:gd name="T10" fmla="*/ 0 w 73"/>
                <a:gd name="T11" fmla="*/ 33 h 66"/>
                <a:gd name="T12" fmla="*/ 31 w 73"/>
                <a:gd name="T13" fmla="*/ 66 h 66"/>
                <a:gd name="T14" fmla="*/ 54 w 73"/>
                <a:gd name="T15" fmla="*/ 55 h 66"/>
                <a:gd name="T16" fmla="*/ 54 w 73"/>
                <a:gd name="T17" fmla="*/ 65 h 66"/>
                <a:gd name="T18" fmla="*/ 73 w 73"/>
                <a:gd name="T19" fmla="*/ 65 h 66"/>
                <a:gd name="T20" fmla="*/ 73 w 73"/>
                <a:gd name="T21" fmla="*/ 56 h 66"/>
                <a:gd name="T22" fmla="*/ 64 w 73"/>
                <a:gd name="T23" fmla="*/ 56 h 66"/>
                <a:gd name="T24" fmla="*/ 64 w 73"/>
                <a:gd name="T25" fmla="*/ 10 h 66"/>
                <a:gd name="T26" fmla="*/ 73 w 73"/>
                <a:gd name="T27" fmla="*/ 10 h 66"/>
                <a:gd name="T28" fmla="*/ 33 w 73"/>
                <a:gd name="T29" fmla="*/ 58 h 66"/>
                <a:gd name="T30" fmla="*/ 11 w 73"/>
                <a:gd name="T31" fmla="*/ 33 h 66"/>
                <a:gd name="T32" fmla="*/ 33 w 73"/>
                <a:gd name="T33" fmla="*/ 9 h 66"/>
                <a:gd name="T34" fmla="*/ 54 w 73"/>
                <a:gd name="T35" fmla="*/ 33 h 66"/>
                <a:gd name="T36" fmla="*/ 33 w 73"/>
                <a:gd name="T37" fmla="*/ 5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3" h="66">
                  <a:moveTo>
                    <a:pt x="73" y="10"/>
                  </a:moveTo>
                  <a:cubicBezTo>
                    <a:pt x="73" y="2"/>
                    <a:pt x="73" y="2"/>
                    <a:pt x="73" y="2"/>
                  </a:cubicBezTo>
                  <a:cubicBezTo>
                    <a:pt x="54" y="2"/>
                    <a:pt x="54" y="2"/>
                    <a:pt x="54" y="2"/>
                  </a:cubicBezTo>
                  <a:cubicBezTo>
                    <a:pt x="54" y="11"/>
                    <a:pt x="54" y="11"/>
                    <a:pt x="54" y="11"/>
                  </a:cubicBezTo>
                  <a:cubicBezTo>
                    <a:pt x="49" y="4"/>
                    <a:pt x="41" y="0"/>
                    <a:pt x="31" y="0"/>
                  </a:cubicBezTo>
                  <a:cubicBezTo>
                    <a:pt x="13" y="0"/>
                    <a:pt x="0" y="14"/>
                    <a:pt x="0" y="33"/>
                  </a:cubicBezTo>
                  <a:cubicBezTo>
                    <a:pt x="0" y="52"/>
                    <a:pt x="13" y="66"/>
                    <a:pt x="31" y="66"/>
                  </a:cubicBezTo>
                  <a:cubicBezTo>
                    <a:pt x="41" y="66"/>
                    <a:pt x="49" y="62"/>
                    <a:pt x="54" y="55"/>
                  </a:cubicBezTo>
                  <a:cubicBezTo>
                    <a:pt x="54" y="65"/>
                    <a:pt x="54" y="65"/>
                    <a:pt x="54" y="65"/>
                  </a:cubicBezTo>
                  <a:cubicBezTo>
                    <a:pt x="73" y="65"/>
                    <a:pt x="73" y="65"/>
                    <a:pt x="73" y="65"/>
                  </a:cubicBezTo>
                  <a:cubicBezTo>
                    <a:pt x="73" y="56"/>
                    <a:pt x="73" y="56"/>
                    <a:pt x="73" y="56"/>
                  </a:cubicBezTo>
                  <a:cubicBezTo>
                    <a:pt x="64" y="56"/>
                    <a:pt x="64" y="56"/>
                    <a:pt x="64" y="56"/>
                  </a:cubicBezTo>
                  <a:cubicBezTo>
                    <a:pt x="64" y="10"/>
                    <a:pt x="64" y="10"/>
                    <a:pt x="64" y="10"/>
                  </a:cubicBezTo>
                  <a:lnTo>
                    <a:pt x="73" y="10"/>
                  </a:lnTo>
                  <a:close/>
                  <a:moveTo>
                    <a:pt x="33" y="58"/>
                  </a:moveTo>
                  <a:cubicBezTo>
                    <a:pt x="20" y="58"/>
                    <a:pt x="11" y="47"/>
                    <a:pt x="11" y="33"/>
                  </a:cubicBezTo>
                  <a:cubicBezTo>
                    <a:pt x="11" y="19"/>
                    <a:pt x="20" y="9"/>
                    <a:pt x="33" y="9"/>
                  </a:cubicBezTo>
                  <a:cubicBezTo>
                    <a:pt x="46" y="9"/>
                    <a:pt x="54" y="19"/>
                    <a:pt x="54" y="33"/>
                  </a:cubicBezTo>
                  <a:cubicBezTo>
                    <a:pt x="54" y="47"/>
                    <a:pt x="46" y="58"/>
                    <a:pt x="33" y="5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5" name="Freeform 8"/>
            <p:cNvSpPr>
              <a:spLocks noEditPoints="1"/>
            </p:cNvSpPr>
            <p:nvPr/>
          </p:nvSpPr>
          <p:spPr bwMode="auto">
            <a:xfrm>
              <a:off x="5608638" y="3111500"/>
              <a:ext cx="731838" cy="750888"/>
            </a:xfrm>
            <a:custGeom>
              <a:avLst/>
              <a:gdLst>
                <a:gd name="T0" fmla="*/ 65 w 65"/>
                <a:gd name="T1" fmla="*/ 32 h 66"/>
                <a:gd name="T2" fmla="*/ 33 w 65"/>
                <a:gd name="T3" fmla="*/ 0 h 66"/>
                <a:gd name="T4" fmla="*/ 0 w 65"/>
                <a:gd name="T5" fmla="*/ 33 h 66"/>
                <a:gd name="T6" fmla="*/ 33 w 65"/>
                <a:gd name="T7" fmla="*/ 66 h 66"/>
                <a:gd name="T8" fmla="*/ 63 w 65"/>
                <a:gd name="T9" fmla="*/ 48 h 66"/>
                <a:gd name="T10" fmla="*/ 53 w 65"/>
                <a:gd name="T11" fmla="*/ 48 h 66"/>
                <a:gd name="T12" fmla="*/ 34 w 65"/>
                <a:gd name="T13" fmla="*/ 58 h 66"/>
                <a:gd name="T14" fmla="*/ 11 w 65"/>
                <a:gd name="T15" fmla="*/ 37 h 66"/>
                <a:gd name="T16" fmla="*/ 65 w 65"/>
                <a:gd name="T17" fmla="*/ 37 h 66"/>
                <a:gd name="T18" fmla="*/ 65 w 65"/>
                <a:gd name="T19" fmla="*/ 32 h 66"/>
                <a:gd name="T20" fmla="*/ 11 w 65"/>
                <a:gd name="T21" fmla="*/ 28 h 66"/>
                <a:gd name="T22" fmla="*/ 33 w 65"/>
                <a:gd name="T23" fmla="*/ 8 h 66"/>
                <a:gd name="T24" fmla="*/ 55 w 65"/>
                <a:gd name="T25" fmla="*/ 28 h 66"/>
                <a:gd name="T26" fmla="*/ 11 w 65"/>
                <a:gd name="T27" fmla="*/ 2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6">
                  <a:moveTo>
                    <a:pt x="65" y="32"/>
                  </a:moveTo>
                  <a:cubicBezTo>
                    <a:pt x="65" y="13"/>
                    <a:pt x="53" y="0"/>
                    <a:pt x="33" y="0"/>
                  </a:cubicBezTo>
                  <a:cubicBezTo>
                    <a:pt x="14" y="0"/>
                    <a:pt x="0" y="14"/>
                    <a:pt x="0" y="33"/>
                  </a:cubicBezTo>
                  <a:cubicBezTo>
                    <a:pt x="0" y="53"/>
                    <a:pt x="14" y="66"/>
                    <a:pt x="33" y="66"/>
                  </a:cubicBezTo>
                  <a:cubicBezTo>
                    <a:pt x="47" y="66"/>
                    <a:pt x="58" y="59"/>
                    <a:pt x="63" y="48"/>
                  </a:cubicBezTo>
                  <a:cubicBezTo>
                    <a:pt x="53" y="48"/>
                    <a:pt x="53" y="48"/>
                    <a:pt x="53" y="48"/>
                  </a:cubicBezTo>
                  <a:cubicBezTo>
                    <a:pt x="50" y="54"/>
                    <a:pt x="43" y="58"/>
                    <a:pt x="34" y="58"/>
                  </a:cubicBezTo>
                  <a:cubicBezTo>
                    <a:pt x="19" y="58"/>
                    <a:pt x="12" y="49"/>
                    <a:pt x="11" y="37"/>
                  </a:cubicBezTo>
                  <a:cubicBezTo>
                    <a:pt x="65" y="37"/>
                    <a:pt x="65" y="37"/>
                    <a:pt x="65" y="37"/>
                  </a:cubicBezTo>
                  <a:lnTo>
                    <a:pt x="65" y="32"/>
                  </a:lnTo>
                  <a:close/>
                  <a:moveTo>
                    <a:pt x="11" y="28"/>
                  </a:moveTo>
                  <a:cubicBezTo>
                    <a:pt x="12" y="17"/>
                    <a:pt x="20" y="8"/>
                    <a:pt x="33" y="8"/>
                  </a:cubicBezTo>
                  <a:cubicBezTo>
                    <a:pt x="47" y="8"/>
                    <a:pt x="54" y="18"/>
                    <a:pt x="55" y="28"/>
                  </a:cubicBezTo>
                  <a:lnTo>
                    <a:pt x="11" y="2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6" name="Freeform 9"/>
            <p:cNvSpPr>
              <a:spLocks/>
            </p:cNvSpPr>
            <p:nvPr/>
          </p:nvSpPr>
          <p:spPr bwMode="auto">
            <a:xfrm>
              <a:off x="7613650" y="2952750"/>
              <a:ext cx="360363" cy="898525"/>
            </a:xfrm>
            <a:custGeom>
              <a:avLst/>
              <a:gdLst>
                <a:gd name="T0" fmla="*/ 20 w 32"/>
                <a:gd name="T1" fmla="*/ 62 h 79"/>
                <a:gd name="T2" fmla="*/ 20 w 32"/>
                <a:gd name="T3" fmla="*/ 24 h 79"/>
                <a:gd name="T4" fmla="*/ 32 w 32"/>
                <a:gd name="T5" fmla="*/ 24 h 79"/>
                <a:gd name="T6" fmla="*/ 32 w 32"/>
                <a:gd name="T7" fmla="*/ 16 h 79"/>
                <a:gd name="T8" fmla="*/ 20 w 32"/>
                <a:gd name="T9" fmla="*/ 16 h 79"/>
                <a:gd name="T10" fmla="*/ 20 w 32"/>
                <a:gd name="T11" fmla="*/ 0 h 79"/>
                <a:gd name="T12" fmla="*/ 9 w 32"/>
                <a:gd name="T13" fmla="*/ 0 h 79"/>
                <a:gd name="T14" fmla="*/ 9 w 32"/>
                <a:gd name="T15" fmla="*/ 16 h 79"/>
                <a:gd name="T16" fmla="*/ 0 w 32"/>
                <a:gd name="T17" fmla="*/ 16 h 79"/>
                <a:gd name="T18" fmla="*/ 0 w 32"/>
                <a:gd name="T19" fmla="*/ 24 h 79"/>
                <a:gd name="T20" fmla="*/ 9 w 32"/>
                <a:gd name="T21" fmla="*/ 24 h 79"/>
                <a:gd name="T22" fmla="*/ 9 w 32"/>
                <a:gd name="T23" fmla="*/ 63 h 79"/>
                <a:gd name="T24" fmla="*/ 26 w 32"/>
                <a:gd name="T25" fmla="*/ 79 h 79"/>
                <a:gd name="T26" fmla="*/ 32 w 32"/>
                <a:gd name="T27" fmla="*/ 79 h 79"/>
                <a:gd name="T28" fmla="*/ 32 w 32"/>
                <a:gd name="T29" fmla="*/ 70 h 79"/>
                <a:gd name="T30" fmla="*/ 27 w 32"/>
                <a:gd name="T31" fmla="*/ 71 h 79"/>
                <a:gd name="T32" fmla="*/ 20 w 32"/>
                <a:gd name="T33" fmla="*/ 6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79">
                  <a:moveTo>
                    <a:pt x="20" y="62"/>
                  </a:moveTo>
                  <a:cubicBezTo>
                    <a:pt x="20" y="24"/>
                    <a:pt x="20" y="24"/>
                    <a:pt x="20" y="24"/>
                  </a:cubicBezTo>
                  <a:cubicBezTo>
                    <a:pt x="32" y="24"/>
                    <a:pt x="32" y="24"/>
                    <a:pt x="32" y="24"/>
                  </a:cubicBezTo>
                  <a:cubicBezTo>
                    <a:pt x="32" y="16"/>
                    <a:pt x="32" y="16"/>
                    <a:pt x="32" y="16"/>
                  </a:cubicBezTo>
                  <a:cubicBezTo>
                    <a:pt x="20" y="16"/>
                    <a:pt x="20" y="16"/>
                    <a:pt x="20" y="16"/>
                  </a:cubicBezTo>
                  <a:cubicBezTo>
                    <a:pt x="20" y="0"/>
                    <a:pt x="20" y="0"/>
                    <a:pt x="20" y="0"/>
                  </a:cubicBezTo>
                  <a:cubicBezTo>
                    <a:pt x="9" y="0"/>
                    <a:pt x="9" y="0"/>
                    <a:pt x="9" y="0"/>
                  </a:cubicBezTo>
                  <a:cubicBezTo>
                    <a:pt x="9" y="16"/>
                    <a:pt x="9" y="16"/>
                    <a:pt x="9" y="16"/>
                  </a:cubicBezTo>
                  <a:cubicBezTo>
                    <a:pt x="0" y="16"/>
                    <a:pt x="0" y="16"/>
                    <a:pt x="0" y="16"/>
                  </a:cubicBezTo>
                  <a:cubicBezTo>
                    <a:pt x="0" y="24"/>
                    <a:pt x="0" y="24"/>
                    <a:pt x="0" y="24"/>
                  </a:cubicBezTo>
                  <a:cubicBezTo>
                    <a:pt x="9" y="24"/>
                    <a:pt x="9" y="24"/>
                    <a:pt x="9" y="24"/>
                  </a:cubicBezTo>
                  <a:cubicBezTo>
                    <a:pt x="9" y="63"/>
                    <a:pt x="9" y="63"/>
                    <a:pt x="9" y="63"/>
                  </a:cubicBezTo>
                  <a:cubicBezTo>
                    <a:pt x="9" y="74"/>
                    <a:pt x="14" y="79"/>
                    <a:pt x="26" y="79"/>
                  </a:cubicBezTo>
                  <a:cubicBezTo>
                    <a:pt x="28" y="79"/>
                    <a:pt x="31" y="79"/>
                    <a:pt x="32" y="79"/>
                  </a:cubicBezTo>
                  <a:cubicBezTo>
                    <a:pt x="32" y="70"/>
                    <a:pt x="32" y="70"/>
                    <a:pt x="32" y="70"/>
                  </a:cubicBezTo>
                  <a:cubicBezTo>
                    <a:pt x="30" y="71"/>
                    <a:pt x="29" y="71"/>
                    <a:pt x="27" y="71"/>
                  </a:cubicBezTo>
                  <a:cubicBezTo>
                    <a:pt x="22" y="71"/>
                    <a:pt x="20" y="69"/>
                    <a:pt x="20" y="62"/>
                  </a:cubicBezTo>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7" name="Freeform 10"/>
            <p:cNvSpPr>
              <a:spLocks/>
            </p:cNvSpPr>
            <p:nvPr/>
          </p:nvSpPr>
          <p:spPr bwMode="auto">
            <a:xfrm>
              <a:off x="7275513" y="2816225"/>
              <a:ext cx="338138" cy="1035050"/>
            </a:xfrm>
            <a:custGeom>
              <a:avLst/>
              <a:gdLst>
                <a:gd name="T0" fmla="*/ 24 w 30"/>
                <a:gd name="T1" fmla="*/ 91 h 91"/>
                <a:gd name="T2" fmla="*/ 30 w 30"/>
                <a:gd name="T3" fmla="*/ 91 h 91"/>
                <a:gd name="T4" fmla="*/ 30 w 30"/>
                <a:gd name="T5" fmla="*/ 82 h 91"/>
                <a:gd name="T6" fmla="*/ 26 w 30"/>
                <a:gd name="T7" fmla="*/ 83 h 91"/>
                <a:gd name="T8" fmla="*/ 19 w 30"/>
                <a:gd name="T9" fmla="*/ 74 h 91"/>
                <a:gd name="T10" fmla="*/ 19 w 30"/>
                <a:gd name="T11" fmla="*/ 0 h 91"/>
                <a:gd name="T12" fmla="*/ 0 w 30"/>
                <a:gd name="T13" fmla="*/ 0 h 91"/>
                <a:gd name="T14" fmla="*/ 0 w 30"/>
                <a:gd name="T15" fmla="*/ 8 h 91"/>
                <a:gd name="T16" fmla="*/ 9 w 30"/>
                <a:gd name="T17" fmla="*/ 8 h 91"/>
                <a:gd name="T18" fmla="*/ 9 w 30"/>
                <a:gd name="T19" fmla="*/ 74 h 91"/>
                <a:gd name="T20" fmla="*/ 24 w 30"/>
                <a:gd name="T21"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 h="91">
                  <a:moveTo>
                    <a:pt x="24" y="91"/>
                  </a:moveTo>
                  <a:cubicBezTo>
                    <a:pt x="26" y="91"/>
                    <a:pt x="29" y="91"/>
                    <a:pt x="30" y="91"/>
                  </a:cubicBezTo>
                  <a:cubicBezTo>
                    <a:pt x="30" y="82"/>
                    <a:pt x="30" y="82"/>
                    <a:pt x="30" y="82"/>
                  </a:cubicBezTo>
                  <a:cubicBezTo>
                    <a:pt x="28" y="83"/>
                    <a:pt x="27" y="83"/>
                    <a:pt x="26" y="83"/>
                  </a:cubicBezTo>
                  <a:cubicBezTo>
                    <a:pt x="21" y="83"/>
                    <a:pt x="19" y="80"/>
                    <a:pt x="19" y="74"/>
                  </a:cubicBezTo>
                  <a:cubicBezTo>
                    <a:pt x="19" y="0"/>
                    <a:pt x="19" y="0"/>
                    <a:pt x="19" y="0"/>
                  </a:cubicBezTo>
                  <a:cubicBezTo>
                    <a:pt x="0" y="0"/>
                    <a:pt x="0" y="0"/>
                    <a:pt x="0" y="0"/>
                  </a:cubicBezTo>
                  <a:cubicBezTo>
                    <a:pt x="0" y="8"/>
                    <a:pt x="0" y="8"/>
                    <a:pt x="0" y="8"/>
                  </a:cubicBezTo>
                  <a:cubicBezTo>
                    <a:pt x="9" y="8"/>
                    <a:pt x="9" y="8"/>
                    <a:pt x="9" y="8"/>
                  </a:cubicBezTo>
                  <a:cubicBezTo>
                    <a:pt x="9" y="74"/>
                    <a:pt x="9" y="74"/>
                    <a:pt x="9" y="74"/>
                  </a:cubicBezTo>
                  <a:cubicBezTo>
                    <a:pt x="9" y="85"/>
                    <a:pt x="13" y="91"/>
                    <a:pt x="24" y="91"/>
                  </a:cubicBezTo>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8" name="Freeform 11"/>
            <p:cNvSpPr>
              <a:spLocks/>
            </p:cNvSpPr>
            <p:nvPr/>
          </p:nvSpPr>
          <p:spPr bwMode="auto">
            <a:xfrm>
              <a:off x="3603625" y="2781300"/>
              <a:ext cx="911225" cy="1092200"/>
            </a:xfrm>
            <a:custGeom>
              <a:avLst/>
              <a:gdLst>
                <a:gd name="T0" fmla="*/ 28 w 81"/>
                <a:gd name="T1" fmla="*/ 65 h 96"/>
                <a:gd name="T2" fmla="*/ 41 w 81"/>
                <a:gd name="T3" fmla="*/ 74 h 96"/>
                <a:gd name="T4" fmla="*/ 52 w 81"/>
                <a:gd name="T5" fmla="*/ 68 h 96"/>
                <a:gd name="T6" fmla="*/ 36 w 81"/>
                <a:gd name="T7" fmla="*/ 59 h 96"/>
                <a:gd name="T8" fmla="*/ 12 w 81"/>
                <a:gd name="T9" fmla="*/ 50 h 96"/>
                <a:gd name="T10" fmla="*/ 1 w 81"/>
                <a:gd name="T11" fmla="*/ 29 h 96"/>
                <a:gd name="T12" fmla="*/ 39 w 81"/>
                <a:gd name="T13" fmla="*/ 0 h 96"/>
                <a:gd name="T14" fmla="*/ 78 w 81"/>
                <a:gd name="T15" fmla="*/ 29 h 96"/>
                <a:gd name="T16" fmla="*/ 51 w 81"/>
                <a:gd name="T17" fmla="*/ 29 h 96"/>
                <a:gd name="T18" fmla="*/ 39 w 81"/>
                <a:gd name="T19" fmla="*/ 21 h 96"/>
                <a:gd name="T20" fmla="*/ 30 w 81"/>
                <a:gd name="T21" fmla="*/ 27 h 96"/>
                <a:gd name="T22" fmla="*/ 43 w 81"/>
                <a:gd name="T23" fmla="*/ 35 h 96"/>
                <a:gd name="T24" fmla="*/ 69 w 81"/>
                <a:gd name="T25" fmla="*/ 43 h 96"/>
                <a:gd name="T26" fmla="*/ 81 w 81"/>
                <a:gd name="T27" fmla="*/ 65 h 96"/>
                <a:gd name="T28" fmla="*/ 40 w 81"/>
                <a:gd name="T29" fmla="*/ 96 h 96"/>
                <a:gd name="T30" fmla="*/ 0 w 81"/>
                <a:gd name="T31" fmla="*/ 65 h 96"/>
                <a:gd name="T32" fmla="*/ 28 w 81"/>
                <a:gd name="T33" fmla="*/ 65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1" h="96">
                  <a:moveTo>
                    <a:pt x="28" y="65"/>
                  </a:moveTo>
                  <a:cubicBezTo>
                    <a:pt x="29" y="72"/>
                    <a:pt x="33" y="74"/>
                    <a:pt x="41" y="74"/>
                  </a:cubicBezTo>
                  <a:cubicBezTo>
                    <a:pt x="48" y="74"/>
                    <a:pt x="52" y="72"/>
                    <a:pt x="52" y="68"/>
                  </a:cubicBezTo>
                  <a:cubicBezTo>
                    <a:pt x="52" y="62"/>
                    <a:pt x="47" y="62"/>
                    <a:pt x="36" y="59"/>
                  </a:cubicBezTo>
                  <a:cubicBezTo>
                    <a:pt x="24" y="55"/>
                    <a:pt x="15" y="53"/>
                    <a:pt x="12" y="50"/>
                  </a:cubicBezTo>
                  <a:cubicBezTo>
                    <a:pt x="5" y="45"/>
                    <a:pt x="1" y="38"/>
                    <a:pt x="1" y="29"/>
                  </a:cubicBezTo>
                  <a:cubicBezTo>
                    <a:pt x="1" y="11"/>
                    <a:pt x="15" y="0"/>
                    <a:pt x="39" y="0"/>
                  </a:cubicBezTo>
                  <a:cubicBezTo>
                    <a:pt x="63" y="0"/>
                    <a:pt x="77" y="10"/>
                    <a:pt x="78" y="29"/>
                  </a:cubicBezTo>
                  <a:cubicBezTo>
                    <a:pt x="51" y="29"/>
                    <a:pt x="51" y="29"/>
                    <a:pt x="51" y="29"/>
                  </a:cubicBezTo>
                  <a:cubicBezTo>
                    <a:pt x="50" y="23"/>
                    <a:pt x="46" y="21"/>
                    <a:pt x="39" y="21"/>
                  </a:cubicBezTo>
                  <a:cubicBezTo>
                    <a:pt x="33" y="21"/>
                    <a:pt x="30" y="23"/>
                    <a:pt x="30" y="27"/>
                  </a:cubicBezTo>
                  <a:cubicBezTo>
                    <a:pt x="30" y="32"/>
                    <a:pt x="34" y="33"/>
                    <a:pt x="43" y="35"/>
                  </a:cubicBezTo>
                  <a:cubicBezTo>
                    <a:pt x="54" y="38"/>
                    <a:pt x="63" y="40"/>
                    <a:pt x="69" y="43"/>
                  </a:cubicBezTo>
                  <a:cubicBezTo>
                    <a:pt x="77" y="49"/>
                    <a:pt x="81" y="55"/>
                    <a:pt x="81" y="65"/>
                  </a:cubicBezTo>
                  <a:cubicBezTo>
                    <a:pt x="81" y="84"/>
                    <a:pt x="66" y="96"/>
                    <a:pt x="40" y="96"/>
                  </a:cubicBezTo>
                  <a:cubicBezTo>
                    <a:pt x="16" y="96"/>
                    <a:pt x="1" y="84"/>
                    <a:pt x="0" y="65"/>
                  </a:cubicBezTo>
                  <a:lnTo>
                    <a:pt x="28" y="65"/>
                  </a:ln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9" name="Freeform 12"/>
            <p:cNvSpPr>
              <a:spLocks/>
            </p:cNvSpPr>
            <p:nvPr/>
          </p:nvSpPr>
          <p:spPr bwMode="auto">
            <a:xfrm>
              <a:off x="1698625" y="2781300"/>
              <a:ext cx="1014413" cy="1092200"/>
            </a:xfrm>
            <a:custGeom>
              <a:avLst/>
              <a:gdLst>
                <a:gd name="T0" fmla="*/ 90 w 90"/>
                <a:gd name="T1" fmla="*/ 58 h 96"/>
                <a:gd name="T2" fmla="*/ 46 w 90"/>
                <a:gd name="T3" fmla="*/ 96 h 96"/>
                <a:gd name="T4" fmla="*/ 0 w 90"/>
                <a:gd name="T5" fmla="*/ 48 h 96"/>
                <a:gd name="T6" fmla="*/ 46 w 90"/>
                <a:gd name="T7" fmla="*/ 0 h 96"/>
                <a:gd name="T8" fmla="*/ 89 w 90"/>
                <a:gd name="T9" fmla="*/ 37 h 96"/>
                <a:gd name="T10" fmla="*/ 62 w 90"/>
                <a:gd name="T11" fmla="*/ 37 h 96"/>
                <a:gd name="T12" fmla="*/ 46 w 90"/>
                <a:gd name="T13" fmla="*/ 23 h 96"/>
                <a:gd name="T14" fmla="*/ 29 w 90"/>
                <a:gd name="T15" fmla="*/ 48 h 96"/>
                <a:gd name="T16" fmla="*/ 47 w 90"/>
                <a:gd name="T17" fmla="*/ 73 h 96"/>
                <a:gd name="T18" fmla="*/ 62 w 90"/>
                <a:gd name="T19" fmla="*/ 58 h 96"/>
                <a:gd name="T20" fmla="*/ 90 w 90"/>
                <a:gd name="T21" fmla="*/ 5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0" h="96">
                  <a:moveTo>
                    <a:pt x="90" y="58"/>
                  </a:moveTo>
                  <a:cubicBezTo>
                    <a:pt x="88" y="82"/>
                    <a:pt x="72" y="96"/>
                    <a:pt x="46" y="96"/>
                  </a:cubicBezTo>
                  <a:cubicBezTo>
                    <a:pt x="17" y="96"/>
                    <a:pt x="0" y="78"/>
                    <a:pt x="0" y="48"/>
                  </a:cubicBezTo>
                  <a:cubicBezTo>
                    <a:pt x="0" y="18"/>
                    <a:pt x="17" y="0"/>
                    <a:pt x="46" y="0"/>
                  </a:cubicBezTo>
                  <a:cubicBezTo>
                    <a:pt x="72" y="0"/>
                    <a:pt x="88" y="13"/>
                    <a:pt x="89" y="37"/>
                  </a:cubicBezTo>
                  <a:cubicBezTo>
                    <a:pt x="62" y="37"/>
                    <a:pt x="62" y="37"/>
                    <a:pt x="62" y="37"/>
                  </a:cubicBezTo>
                  <a:cubicBezTo>
                    <a:pt x="61" y="28"/>
                    <a:pt x="55" y="23"/>
                    <a:pt x="46" y="23"/>
                  </a:cubicBezTo>
                  <a:cubicBezTo>
                    <a:pt x="35" y="23"/>
                    <a:pt x="29" y="31"/>
                    <a:pt x="29" y="48"/>
                  </a:cubicBezTo>
                  <a:cubicBezTo>
                    <a:pt x="29" y="65"/>
                    <a:pt x="35" y="73"/>
                    <a:pt x="47" y="73"/>
                  </a:cubicBezTo>
                  <a:cubicBezTo>
                    <a:pt x="56" y="73"/>
                    <a:pt x="61" y="68"/>
                    <a:pt x="62" y="58"/>
                  </a:cubicBezTo>
                  <a:lnTo>
                    <a:pt x="90" y="58"/>
                  </a:ln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0" name="Freeform 13"/>
            <p:cNvSpPr>
              <a:spLocks/>
            </p:cNvSpPr>
            <p:nvPr/>
          </p:nvSpPr>
          <p:spPr bwMode="auto">
            <a:xfrm>
              <a:off x="2644775" y="2816225"/>
              <a:ext cx="1014413" cy="1023938"/>
            </a:xfrm>
            <a:custGeom>
              <a:avLst/>
              <a:gdLst>
                <a:gd name="T0" fmla="*/ 0 w 639"/>
                <a:gd name="T1" fmla="*/ 0 h 645"/>
                <a:gd name="T2" fmla="*/ 206 w 639"/>
                <a:gd name="T3" fmla="*/ 0 h 645"/>
                <a:gd name="T4" fmla="*/ 320 w 639"/>
                <a:gd name="T5" fmla="*/ 415 h 645"/>
                <a:gd name="T6" fmla="*/ 433 w 639"/>
                <a:gd name="T7" fmla="*/ 0 h 645"/>
                <a:gd name="T8" fmla="*/ 639 w 639"/>
                <a:gd name="T9" fmla="*/ 0 h 645"/>
                <a:gd name="T10" fmla="*/ 419 w 639"/>
                <a:gd name="T11" fmla="*/ 645 h 645"/>
                <a:gd name="T12" fmla="*/ 213 w 639"/>
                <a:gd name="T13" fmla="*/ 645 h 645"/>
                <a:gd name="T14" fmla="*/ 0 w 639"/>
                <a:gd name="T15" fmla="*/ 0 h 6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9" h="645">
                  <a:moveTo>
                    <a:pt x="0" y="0"/>
                  </a:moveTo>
                  <a:lnTo>
                    <a:pt x="206" y="0"/>
                  </a:lnTo>
                  <a:lnTo>
                    <a:pt x="320" y="415"/>
                  </a:lnTo>
                  <a:lnTo>
                    <a:pt x="433" y="0"/>
                  </a:lnTo>
                  <a:lnTo>
                    <a:pt x="639" y="0"/>
                  </a:lnTo>
                  <a:lnTo>
                    <a:pt x="419" y="645"/>
                  </a:lnTo>
                  <a:lnTo>
                    <a:pt x="213" y="645"/>
                  </a:lnTo>
                  <a:lnTo>
                    <a:pt x="0" y="0"/>
                  </a:ln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1" name="Freeform 14"/>
            <p:cNvSpPr>
              <a:spLocks/>
            </p:cNvSpPr>
            <p:nvPr/>
          </p:nvSpPr>
          <p:spPr bwMode="auto">
            <a:xfrm>
              <a:off x="279400" y="2781300"/>
              <a:ext cx="1295400" cy="1092200"/>
            </a:xfrm>
            <a:custGeom>
              <a:avLst/>
              <a:gdLst>
                <a:gd name="T0" fmla="*/ 4 w 115"/>
                <a:gd name="T1" fmla="*/ 42 h 96"/>
                <a:gd name="T2" fmla="*/ 0 w 115"/>
                <a:gd name="T3" fmla="*/ 33 h 96"/>
                <a:gd name="T4" fmla="*/ 4 w 115"/>
                <a:gd name="T5" fmla="*/ 23 h 96"/>
                <a:gd name="T6" fmla="*/ 22 w 115"/>
                <a:gd name="T7" fmla="*/ 4 h 96"/>
                <a:gd name="T8" fmla="*/ 32 w 115"/>
                <a:gd name="T9" fmla="*/ 0 h 96"/>
                <a:gd name="T10" fmla="*/ 42 w 115"/>
                <a:gd name="T11" fmla="*/ 4 h 96"/>
                <a:gd name="T12" fmla="*/ 58 w 115"/>
                <a:gd name="T13" fmla="*/ 20 h 96"/>
                <a:gd name="T14" fmla="*/ 73 w 115"/>
                <a:gd name="T15" fmla="*/ 4 h 96"/>
                <a:gd name="T16" fmla="*/ 83 w 115"/>
                <a:gd name="T17" fmla="*/ 0 h 96"/>
                <a:gd name="T18" fmla="*/ 93 w 115"/>
                <a:gd name="T19" fmla="*/ 4 h 96"/>
                <a:gd name="T20" fmla="*/ 111 w 115"/>
                <a:gd name="T21" fmla="*/ 23 h 96"/>
                <a:gd name="T22" fmla="*/ 115 w 115"/>
                <a:gd name="T23" fmla="*/ 33 h 96"/>
                <a:gd name="T24" fmla="*/ 111 w 115"/>
                <a:gd name="T25" fmla="*/ 42 h 96"/>
                <a:gd name="T26" fmla="*/ 58 w 115"/>
                <a:gd name="T27" fmla="*/ 96 h 96"/>
                <a:gd name="T28" fmla="*/ 57 w 115"/>
                <a:gd name="T29" fmla="*/ 96 h 96"/>
                <a:gd name="T30" fmla="*/ 4 w 115"/>
                <a:gd name="T31" fmla="*/ 4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5" h="96">
                  <a:moveTo>
                    <a:pt x="4" y="42"/>
                  </a:moveTo>
                  <a:cubicBezTo>
                    <a:pt x="1" y="40"/>
                    <a:pt x="0" y="36"/>
                    <a:pt x="0" y="33"/>
                  </a:cubicBezTo>
                  <a:cubicBezTo>
                    <a:pt x="0" y="29"/>
                    <a:pt x="1" y="25"/>
                    <a:pt x="4" y="23"/>
                  </a:cubicBezTo>
                  <a:cubicBezTo>
                    <a:pt x="22" y="4"/>
                    <a:pt x="22" y="4"/>
                    <a:pt x="22" y="4"/>
                  </a:cubicBezTo>
                  <a:cubicBezTo>
                    <a:pt x="25" y="1"/>
                    <a:pt x="29" y="0"/>
                    <a:pt x="32" y="0"/>
                  </a:cubicBezTo>
                  <a:cubicBezTo>
                    <a:pt x="36" y="0"/>
                    <a:pt x="39" y="1"/>
                    <a:pt x="42" y="4"/>
                  </a:cubicBezTo>
                  <a:cubicBezTo>
                    <a:pt x="58" y="20"/>
                    <a:pt x="58" y="20"/>
                    <a:pt x="58" y="20"/>
                  </a:cubicBezTo>
                  <a:cubicBezTo>
                    <a:pt x="73" y="4"/>
                    <a:pt x="73" y="4"/>
                    <a:pt x="73" y="4"/>
                  </a:cubicBezTo>
                  <a:cubicBezTo>
                    <a:pt x="76" y="1"/>
                    <a:pt x="79" y="0"/>
                    <a:pt x="83" y="0"/>
                  </a:cubicBezTo>
                  <a:cubicBezTo>
                    <a:pt x="87" y="0"/>
                    <a:pt x="90" y="1"/>
                    <a:pt x="93" y="4"/>
                  </a:cubicBezTo>
                  <a:cubicBezTo>
                    <a:pt x="111" y="23"/>
                    <a:pt x="111" y="23"/>
                    <a:pt x="111" y="23"/>
                  </a:cubicBezTo>
                  <a:cubicBezTo>
                    <a:pt x="114" y="25"/>
                    <a:pt x="115" y="29"/>
                    <a:pt x="115" y="33"/>
                  </a:cubicBezTo>
                  <a:cubicBezTo>
                    <a:pt x="115" y="36"/>
                    <a:pt x="114" y="40"/>
                    <a:pt x="111" y="42"/>
                  </a:cubicBezTo>
                  <a:cubicBezTo>
                    <a:pt x="58" y="96"/>
                    <a:pt x="58" y="96"/>
                    <a:pt x="58" y="96"/>
                  </a:cubicBezTo>
                  <a:cubicBezTo>
                    <a:pt x="57" y="96"/>
                    <a:pt x="57" y="96"/>
                    <a:pt x="57" y="96"/>
                  </a:cubicBezTo>
                  <a:lnTo>
                    <a:pt x="4" y="42"/>
                  </a:ln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 xmlns:p14="http://schemas.microsoft.com/office/powerpoint/2010/main" val="1599987809"/>
      </p:ext>
    </p:extLst>
  </p:cSld>
  <p:clrMap bg1="lt1" tx1="dk1" bg2="lt2" tx2="dk2" accent1="accent1" accent2="accent2" accent3="accent3" accent4="accent4" accent5="accent5" accent6="accent6" hlink="hlink" folHlink="folHlink"/>
  <p:sldLayoutIdLst>
    <p:sldLayoutId id="2147483649" r:id="rId1"/>
    <p:sldLayoutId id="2147483677" r:id="rId2"/>
    <p:sldLayoutId id="2147483679" r:id="rId3"/>
    <p:sldLayoutId id="2147483662" r:id="rId4"/>
    <p:sldLayoutId id="2147483650" r:id="rId5"/>
    <p:sldLayoutId id="2147483652" r:id="rId6"/>
    <p:sldLayoutId id="2147483653" r:id="rId7"/>
    <p:sldLayoutId id="2147483671" r:id="rId8"/>
    <p:sldLayoutId id="2147483663" r:id="rId9"/>
    <p:sldLayoutId id="2147483673" r:id="rId10"/>
    <p:sldLayoutId id="2147483654" r:id="rId11"/>
    <p:sldLayoutId id="2147483681" r:id="rId12"/>
    <p:sldLayoutId id="2147483655" r:id="rId13"/>
  </p:sldLayoutIdLst>
  <p:transition spd="med">
    <p:fade/>
  </p:transition>
  <p:hf sldNum="0" hdr="0" ftr="0" dt="0"/>
  <p:txStyles>
    <p:titleStyle>
      <a:lvl1pPr algn="l" defTabSz="457200" rtl="0" eaLnBrk="1" latinLnBrk="0" hangingPunct="1">
        <a:lnSpc>
          <a:spcPts val="3000"/>
        </a:lnSpc>
        <a:spcBef>
          <a:spcPct val="0"/>
        </a:spcBef>
        <a:buNone/>
        <a:defRPr sz="2800" b="1" kern="1200">
          <a:solidFill>
            <a:schemeClr val="tx1"/>
          </a:solidFill>
          <a:latin typeface="+mj-lt"/>
          <a:ea typeface="+mj-ea"/>
          <a:cs typeface="+mj-cs"/>
        </a:defRPr>
      </a:lvl1pPr>
    </p:titleStyle>
    <p:bodyStyle>
      <a:lvl1pPr marL="0" indent="0" algn="l" defTabSz="457200" rtl="0" eaLnBrk="1" latinLnBrk="0" hangingPunct="1">
        <a:spcBef>
          <a:spcPts val="1800"/>
        </a:spcBef>
        <a:buClr>
          <a:schemeClr val="tx2"/>
        </a:buClr>
        <a:buFont typeface="Arial"/>
        <a:buNone/>
        <a:defRPr sz="2000" b="1" kern="1200">
          <a:solidFill>
            <a:schemeClr val="tx1"/>
          </a:solidFill>
          <a:latin typeface="+mn-lt"/>
          <a:ea typeface="+mn-ea"/>
          <a:cs typeface="+mn-cs"/>
        </a:defRPr>
      </a:lvl1pPr>
      <a:lvl2pPr marL="228600" indent="-228600" algn="l" defTabSz="457200" rtl="0" eaLnBrk="1" latinLnBrk="0" hangingPunct="1">
        <a:spcBef>
          <a:spcPts val="1200"/>
        </a:spcBef>
        <a:buClr>
          <a:schemeClr val="tx2"/>
        </a:buClr>
        <a:buFont typeface="Arial"/>
        <a:buChar char="•"/>
        <a:defRPr sz="2000" kern="1200">
          <a:solidFill>
            <a:schemeClr val="tx1"/>
          </a:solidFill>
          <a:latin typeface="+mn-lt"/>
          <a:ea typeface="+mn-ea"/>
          <a:cs typeface="+mn-cs"/>
        </a:defRPr>
      </a:lvl2pPr>
      <a:lvl3pPr marL="548640" indent="-228600" algn="l" defTabSz="457200" rtl="0" eaLnBrk="1" latinLnBrk="0" hangingPunct="1">
        <a:spcBef>
          <a:spcPts val="600"/>
        </a:spcBef>
        <a:buClr>
          <a:schemeClr val="tx2"/>
        </a:buClr>
        <a:buFont typeface="Lucida Grande"/>
        <a:buChar char="–"/>
        <a:defRPr sz="1800" kern="1200">
          <a:solidFill>
            <a:schemeClr val="tx1">
              <a:lumMod val="75000"/>
              <a:lumOff val="25000"/>
            </a:schemeClr>
          </a:solidFill>
          <a:latin typeface="+mn-lt"/>
          <a:ea typeface="+mn-ea"/>
          <a:cs typeface="+mn-cs"/>
        </a:defRPr>
      </a:lvl3pPr>
      <a:lvl4pPr marL="914400" indent="-228600" algn="l" defTabSz="457200" rtl="0" eaLnBrk="1" latinLnBrk="0" hangingPunct="1">
        <a:spcBef>
          <a:spcPts val="600"/>
        </a:spcBef>
        <a:buClr>
          <a:schemeClr val="tx2"/>
        </a:buClr>
        <a:buFont typeface="Arial"/>
        <a:buChar char="•"/>
        <a:defRPr sz="1800" kern="1200">
          <a:solidFill>
            <a:schemeClr val="tx1">
              <a:lumMod val="75000"/>
              <a:lumOff val="25000"/>
            </a:schemeClr>
          </a:solidFill>
          <a:latin typeface="+mn-lt"/>
          <a:ea typeface="+mn-ea"/>
          <a:cs typeface="+mn-cs"/>
        </a:defRPr>
      </a:lvl4pPr>
      <a:lvl5pPr marL="1234440" indent="-182880" algn="l" defTabSz="457200" rtl="0" eaLnBrk="1" latinLnBrk="0" hangingPunct="1">
        <a:spcBef>
          <a:spcPts val="300"/>
        </a:spcBef>
        <a:buClr>
          <a:schemeClr val="tx2"/>
        </a:buClr>
        <a:buFont typeface="Arial"/>
        <a:buChar char="»"/>
        <a:defRPr sz="16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197" y="332625"/>
            <a:ext cx="6406472" cy="1412750"/>
          </a:xfrm>
        </p:spPr>
        <p:txBody>
          <a:bodyPr/>
          <a:lstStyle/>
          <a:p>
            <a:r>
              <a:rPr lang="en-US" sz="3600" dirty="0"/>
              <a:t>Why are the Costs of Medications Increasing and What Can Be Done About It?</a:t>
            </a:r>
          </a:p>
        </p:txBody>
      </p:sp>
      <p:sp>
        <p:nvSpPr>
          <p:cNvPr id="3" name="Subtitle 2"/>
          <p:cNvSpPr>
            <a:spLocks noGrp="1"/>
          </p:cNvSpPr>
          <p:nvPr>
            <p:ph type="subTitle" idx="1"/>
          </p:nvPr>
        </p:nvSpPr>
        <p:spPr/>
        <p:txBody>
          <a:bodyPr/>
          <a:lstStyle/>
          <a:p>
            <a:r>
              <a:rPr lang="en-US" dirty="0" smtClean="0"/>
              <a:t>William H. Shrank, M.D., M.S.H.S.</a:t>
            </a:r>
          </a:p>
          <a:p>
            <a:r>
              <a:rPr lang="en-US" dirty="0" smtClean="0"/>
              <a:t>April 15, 2016</a:t>
            </a:r>
            <a:endParaRPr lang="en-US" dirty="0"/>
          </a:p>
        </p:txBody>
      </p:sp>
    </p:spTree>
    <p:extLst>
      <p:ext uri="{BB962C8B-B14F-4D97-AF65-F5344CB8AC3E}">
        <p14:creationId xmlns="" xmlns:p14="http://schemas.microsoft.com/office/powerpoint/2010/main" val="73328622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93192"/>
            <a:ext cx="8553256" cy="822960"/>
          </a:xfrm>
        </p:spPr>
        <p:txBody>
          <a:bodyPr/>
          <a:lstStyle/>
          <a:p>
            <a:r>
              <a:rPr lang="en-US" dirty="0" smtClean="0"/>
              <a:t>The data </a:t>
            </a:r>
            <a:r>
              <a:rPr lang="en-US" dirty="0" smtClean="0"/>
              <a:t>show </a:t>
            </a:r>
            <a:r>
              <a:rPr lang="en-US" dirty="0" smtClean="0"/>
              <a:t>that drug costs increased substantially in 2014 into 2015</a:t>
            </a:r>
            <a:endParaRPr lang="en-US" dirty="0"/>
          </a:p>
        </p:txBody>
      </p:sp>
      <p:grpSp>
        <p:nvGrpSpPr>
          <p:cNvPr id="33" name="Group 32"/>
          <p:cNvGrpSpPr/>
          <p:nvPr/>
        </p:nvGrpSpPr>
        <p:grpSpPr>
          <a:xfrm>
            <a:off x="6307551" y="2076706"/>
            <a:ext cx="1582797" cy="2494713"/>
            <a:chOff x="6122822" y="2083953"/>
            <a:chExt cx="1789352" cy="2495363"/>
          </a:xfrm>
        </p:grpSpPr>
        <p:cxnSp>
          <p:nvCxnSpPr>
            <p:cNvPr id="34" name="Straight Connector 33"/>
            <p:cNvCxnSpPr/>
            <p:nvPr/>
          </p:nvCxnSpPr>
          <p:spPr bwMode="gray">
            <a:xfrm flipV="1">
              <a:off x="6122822" y="2220913"/>
              <a:ext cx="1638605" cy="2358403"/>
            </a:xfrm>
            <a:prstGeom prst="line">
              <a:avLst/>
            </a:prstGeom>
            <a:ln w="57150" cmpd="sng">
              <a:solidFill>
                <a:schemeClr val="accent5"/>
              </a:solidFill>
              <a:miter lim="800000"/>
            </a:ln>
            <a:effectLst/>
          </p:spPr>
          <p:style>
            <a:lnRef idx="2">
              <a:schemeClr val="accent1"/>
            </a:lnRef>
            <a:fillRef idx="0">
              <a:schemeClr val="accent1"/>
            </a:fillRef>
            <a:effectRef idx="1">
              <a:schemeClr val="accent1"/>
            </a:effectRef>
            <a:fontRef idx="minor">
              <a:schemeClr val="tx1"/>
            </a:fontRef>
          </p:style>
        </p:cxnSp>
        <p:sp>
          <p:nvSpPr>
            <p:cNvPr id="35" name="Rectangle 34"/>
            <p:cNvSpPr/>
            <p:nvPr/>
          </p:nvSpPr>
          <p:spPr>
            <a:xfrm>
              <a:off x="7610681" y="2083953"/>
              <a:ext cx="301493" cy="283154"/>
            </a:xfrm>
            <a:prstGeom prst="rect">
              <a:avLst/>
            </a:prstGeom>
            <a:solidFill>
              <a:schemeClr val="accent5"/>
            </a:solidFill>
          </p:spPr>
          <p:txBody>
            <a:bodyPr wrap="none" lIns="36566" tIns="18283" rIns="36566" bIns="18283" anchor="ctr" anchorCtr="0">
              <a:spAutoFit/>
            </a:bodyPr>
            <a:lstStyle/>
            <a:p>
              <a:pPr algn="ctr">
                <a:defRPr sz="1300" b="1" i="0" u="none" strike="noStrike" kern="1200" baseline="0">
                  <a:solidFill>
                    <a:prstClr val="white"/>
                  </a:solidFill>
                  <a:latin typeface="+mn-lt"/>
                  <a:ea typeface="+mn-ea"/>
                  <a:cs typeface="+mn-cs"/>
                </a:defRPr>
              </a:pPr>
              <a:r>
                <a:rPr lang="en-US" sz="1600" dirty="0"/>
                <a:t>12</a:t>
              </a:r>
            </a:p>
          </p:txBody>
        </p:sp>
      </p:grpSp>
      <p:sp>
        <p:nvSpPr>
          <p:cNvPr id="36" name="Text Placeholder 4"/>
          <p:cNvSpPr txBox="1">
            <a:spLocks/>
          </p:cNvSpPr>
          <p:nvPr/>
        </p:nvSpPr>
        <p:spPr>
          <a:xfrm>
            <a:off x="478153" y="1391211"/>
            <a:ext cx="7887257" cy="502601"/>
          </a:xfrm>
          <a:prstGeom prst="rect">
            <a:avLst/>
          </a:prstGeom>
          <a:solidFill>
            <a:schemeClr val="tx1"/>
          </a:solidFill>
        </p:spPr>
        <p:txBody>
          <a:bodyPr/>
          <a:lstStyle>
            <a:lvl1pPr marL="0" indent="0" algn="l" defTabSz="457200" rtl="0" eaLnBrk="1" latinLnBrk="0" hangingPunct="1">
              <a:spcBef>
                <a:spcPts val="1800"/>
              </a:spcBef>
              <a:buClr>
                <a:schemeClr val="tx2"/>
              </a:buClr>
              <a:buFont typeface="Arial"/>
              <a:buNone/>
              <a:defRPr sz="2000" b="1" kern="1200">
                <a:solidFill>
                  <a:schemeClr val="tx1"/>
                </a:solidFill>
                <a:latin typeface="+mn-lt"/>
                <a:ea typeface="+mn-ea"/>
                <a:cs typeface="+mn-cs"/>
              </a:defRPr>
            </a:lvl1pPr>
            <a:lvl2pPr marL="228600" indent="-228600" algn="l" defTabSz="457200" rtl="0" eaLnBrk="1" latinLnBrk="0" hangingPunct="1">
              <a:spcBef>
                <a:spcPts val="1200"/>
              </a:spcBef>
              <a:buClr>
                <a:schemeClr val="tx2"/>
              </a:buClr>
              <a:buFont typeface="Arial"/>
              <a:buChar char="•"/>
              <a:defRPr sz="2000" kern="1200">
                <a:solidFill>
                  <a:schemeClr val="tx1"/>
                </a:solidFill>
                <a:latin typeface="+mn-lt"/>
                <a:ea typeface="+mn-ea"/>
                <a:cs typeface="+mn-cs"/>
              </a:defRPr>
            </a:lvl2pPr>
            <a:lvl3pPr marL="548640" indent="-228600" algn="l" defTabSz="457200" rtl="0" eaLnBrk="1" latinLnBrk="0" hangingPunct="1">
              <a:spcBef>
                <a:spcPts val="600"/>
              </a:spcBef>
              <a:buClr>
                <a:schemeClr val="tx2"/>
              </a:buClr>
              <a:buFont typeface="Lucida Grande"/>
              <a:buChar char="–"/>
              <a:defRPr sz="1800" kern="1200">
                <a:solidFill>
                  <a:schemeClr val="tx1">
                    <a:lumMod val="75000"/>
                    <a:lumOff val="25000"/>
                  </a:schemeClr>
                </a:solidFill>
                <a:latin typeface="+mn-lt"/>
                <a:ea typeface="+mn-ea"/>
                <a:cs typeface="+mn-cs"/>
              </a:defRPr>
            </a:lvl3pPr>
            <a:lvl4pPr marL="914400" indent="-228600" algn="l" defTabSz="457200" rtl="0" eaLnBrk="1" latinLnBrk="0" hangingPunct="1">
              <a:spcBef>
                <a:spcPts val="600"/>
              </a:spcBef>
              <a:buClr>
                <a:schemeClr val="tx2"/>
              </a:buClr>
              <a:buFont typeface="Arial"/>
              <a:buChar char="•"/>
              <a:defRPr sz="1800" kern="1200">
                <a:solidFill>
                  <a:schemeClr val="tx1">
                    <a:lumMod val="75000"/>
                    <a:lumOff val="25000"/>
                  </a:schemeClr>
                </a:solidFill>
                <a:latin typeface="+mn-lt"/>
                <a:ea typeface="+mn-ea"/>
                <a:cs typeface="+mn-cs"/>
              </a:defRPr>
            </a:lvl4pPr>
            <a:lvl5pPr marL="1234440" indent="-182880" algn="l" defTabSz="457200" rtl="0" eaLnBrk="1" latinLnBrk="0" hangingPunct="1">
              <a:spcBef>
                <a:spcPts val="300"/>
              </a:spcBef>
              <a:buClr>
                <a:schemeClr val="tx2"/>
              </a:buClr>
              <a:buFont typeface="Arial"/>
              <a:buChar char="»"/>
              <a:defRPr sz="16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30000"/>
              </a:lnSpc>
            </a:pPr>
            <a:r>
              <a:rPr lang="en-US" sz="1800" dirty="0" smtClean="0">
                <a:solidFill>
                  <a:schemeClr val="bg1"/>
                </a:solidFill>
              </a:rPr>
              <a:t>PERCENTAGE GROWTH IN HEALTH SPENDING BY CATEGORY</a:t>
            </a:r>
            <a:endParaRPr lang="en-US" sz="1800" dirty="0">
              <a:solidFill>
                <a:schemeClr val="bg1"/>
              </a:solidFill>
            </a:endParaRPr>
          </a:p>
        </p:txBody>
      </p:sp>
      <p:graphicFrame>
        <p:nvGraphicFramePr>
          <p:cNvPr id="37" name="Content Placeholder 12"/>
          <p:cNvGraphicFramePr>
            <a:graphicFrameLocks/>
          </p:cNvGraphicFramePr>
          <p:nvPr>
            <p:extLst>
              <p:ext uri="{D42A27DB-BD31-4B8C-83A1-F6EECF244321}">
                <p14:modId xmlns="" xmlns:p14="http://schemas.microsoft.com/office/powerpoint/2010/main" val="1130370689"/>
              </p:ext>
            </p:extLst>
          </p:nvPr>
        </p:nvGraphicFramePr>
        <p:xfrm>
          <a:off x="825358" y="2076238"/>
          <a:ext cx="7570289" cy="3785977"/>
        </p:xfrm>
        <a:graphic>
          <a:graphicData uri="http://schemas.openxmlformats.org/drawingml/2006/chart">
            <c:chart xmlns:c="http://schemas.openxmlformats.org/drawingml/2006/chart" xmlns:r="http://schemas.openxmlformats.org/officeDocument/2006/relationships" r:id="rId3"/>
          </a:graphicData>
        </a:graphic>
      </p:graphicFrame>
      <p:grpSp>
        <p:nvGrpSpPr>
          <p:cNvPr id="38" name="Group 37"/>
          <p:cNvGrpSpPr/>
          <p:nvPr/>
        </p:nvGrpSpPr>
        <p:grpSpPr>
          <a:xfrm>
            <a:off x="1894921" y="4456437"/>
            <a:ext cx="4580121" cy="657487"/>
            <a:chOff x="1082726" y="4464301"/>
            <a:chExt cx="5040096" cy="657658"/>
          </a:xfrm>
        </p:grpSpPr>
        <p:cxnSp>
          <p:nvCxnSpPr>
            <p:cNvPr id="39" name="Straight Connector 38"/>
            <p:cNvCxnSpPr/>
            <p:nvPr/>
          </p:nvCxnSpPr>
          <p:spPr bwMode="gray">
            <a:xfrm flipV="1">
              <a:off x="4572000" y="4579316"/>
              <a:ext cx="1550822" cy="490118"/>
            </a:xfrm>
            <a:prstGeom prst="line">
              <a:avLst/>
            </a:prstGeom>
            <a:ln w="57150" cmpd="sng">
              <a:solidFill>
                <a:schemeClr val="accent5"/>
              </a:solidFill>
              <a:miter lim="800000"/>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bwMode="gray">
            <a:xfrm flipV="1">
              <a:off x="1353312" y="4601261"/>
              <a:ext cx="1558138" cy="490118"/>
            </a:xfrm>
            <a:prstGeom prst="line">
              <a:avLst/>
            </a:prstGeom>
            <a:ln w="57150" cmpd="sng">
              <a:solidFill>
                <a:schemeClr val="accent5"/>
              </a:solidFill>
              <a:miter lim="800000"/>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bwMode="gray">
            <a:xfrm flipH="1" flipV="1">
              <a:off x="2911450" y="4579316"/>
              <a:ext cx="1660550" cy="490118"/>
            </a:xfrm>
            <a:prstGeom prst="line">
              <a:avLst/>
            </a:prstGeom>
            <a:ln w="57150" cmpd="sng">
              <a:solidFill>
                <a:schemeClr val="accent5"/>
              </a:solidFill>
              <a:miter lim="800000"/>
            </a:ln>
            <a:effectLst/>
          </p:spPr>
          <p:style>
            <a:lnRef idx="2">
              <a:schemeClr val="accent1"/>
            </a:lnRef>
            <a:fillRef idx="0">
              <a:schemeClr val="accent1"/>
            </a:fillRef>
            <a:effectRef idx="1">
              <a:schemeClr val="accent1"/>
            </a:effectRef>
            <a:fontRef idx="minor">
              <a:schemeClr val="tx1"/>
            </a:fontRef>
          </p:style>
        </p:cxnSp>
        <p:sp>
          <p:nvSpPr>
            <p:cNvPr id="42" name="Rectangle 41"/>
            <p:cNvSpPr/>
            <p:nvPr/>
          </p:nvSpPr>
          <p:spPr>
            <a:xfrm>
              <a:off x="1082726" y="4838805"/>
              <a:ext cx="359202" cy="283154"/>
            </a:xfrm>
            <a:prstGeom prst="rect">
              <a:avLst/>
            </a:prstGeom>
            <a:solidFill>
              <a:schemeClr val="accent5"/>
            </a:solidFill>
            <a:ln w="57150">
              <a:noFill/>
            </a:ln>
          </p:spPr>
          <p:txBody>
            <a:bodyPr wrap="none" lIns="36566" tIns="18283" rIns="36566" bIns="18283" anchor="ctr" anchorCtr="0">
              <a:spAutoFit/>
            </a:bodyPr>
            <a:lstStyle/>
            <a:p>
              <a:pPr algn="ctr">
                <a:defRPr sz="1300" b="1" i="0" u="none" strike="noStrike" kern="1200" baseline="0">
                  <a:solidFill>
                    <a:prstClr val="white"/>
                  </a:solidFill>
                  <a:latin typeface="+mn-lt"/>
                  <a:ea typeface="+mn-ea"/>
                  <a:cs typeface="+mn-cs"/>
                </a:defRPr>
              </a:pPr>
              <a:r>
                <a:rPr lang="en-US" sz="1600" dirty="0"/>
                <a:t>0.1</a:t>
              </a:r>
            </a:p>
          </p:txBody>
        </p:sp>
        <p:sp>
          <p:nvSpPr>
            <p:cNvPr id="43" name="Rectangle 42"/>
            <p:cNvSpPr/>
            <p:nvPr/>
          </p:nvSpPr>
          <p:spPr>
            <a:xfrm>
              <a:off x="2731849" y="4464301"/>
              <a:ext cx="359202" cy="283154"/>
            </a:xfrm>
            <a:prstGeom prst="rect">
              <a:avLst/>
            </a:prstGeom>
            <a:solidFill>
              <a:schemeClr val="accent5"/>
            </a:solidFill>
            <a:ln w="57150">
              <a:noFill/>
            </a:ln>
          </p:spPr>
          <p:txBody>
            <a:bodyPr wrap="none" lIns="36566" tIns="18283" rIns="36566" bIns="18283" anchor="ctr" anchorCtr="0">
              <a:spAutoFit/>
            </a:bodyPr>
            <a:lstStyle/>
            <a:p>
              <a:pPr algn="ctr">
                <a:defRPr sz="1300" b="1" i="0" u="none" strike="noStrike" kern="1200" baseline="0">
                  <a:solidFill>
                    <a:prstClr val="white"/>
                  </a:solidFill>
                  <a:latin typeface="+mn-lt"/>
                  <a:ea typeface="+mn-ea"/>
                  <a:cs typeface="+mn-cs"/>
                </a:defRPr>
              </a:pPr>
              <a:r>
                <a:rPr lang="en-US" sz="1600" dirty="0"/>
                <a:t>2.2</a:t>
              </a:r>
            </a:p>
          </p:txBody>
        </p:sp>
        <p:sp>
          <p:nvSpPr>
            <p:cNvPr id="44" name="Rectangle 43"/>
            <p:cNvSpPr/>
            <p:nvPr/>
          </p:nvSpPr>
          <p:spPr>
            <a:xfrm>
              <a:off x="4234673" y="4829410"/>
              <a:ext cx="359202" cy="283154"/>
            </a:xfrm>
            <a:prstGeom prst="rect">
              <a:avLst/>
            </a:prstGeom>
            <a:solidFill>
              <a:schemeClr val="accent5"/>
            </a:solidFill>
            <a:ln w="57150">
              <a:noFill/>
            </a:ln>
          </p:spPr>
          <p:txBody>
            <a:bodyPr wrap="none" lIns="36566" tIns="18283" rIns="36566" bIns="18283" anchor="ctr" anchorCtr="0">
              <a:spAutoFit/>
            </a:bodyPr>
            <a:lstStyle/>
            <a:p>
              <a:pPr algn="ctr">
                <a:defRPr sz="1300" b="1" i="0" u="none" strike="noStrike" kern="1200" baseline="0">
                  <a:solidFill>
                    <a:prstClr val="white"/>
                  </a:solidFill>
                  <a:latin typeface="+mn-lt"/>
                  <a:ea typeface="+mn-ea"/>
                  <a:cs typeface="+mn-cs"/>
                </a:defRPr>
              </a:pPr>
              <a:r>
                <a:rPr lang="en-US" sz="1600" dirty="0"/>
                <a:t>0.2</a:t>
              </a:r>
            </a:p>
          </p:txBody>
        </p:sp>
        <p:sp>
          <p:nvSpPr>
            <p:cNvPr id="45" name="Rectangle 44"/>
            <p:cNvSpPr/>
            <p:nvPr/>
          </p:nvSpPr>
          <p:spPr>
            <a:xfrm>
              <a:off x="5763620" y="4569794"/>
              <a:ext cx="359202" cy="283154"/>
            </a:xfrm>
            <a:prstGeom prst="rect">
              <a:avLst/>
            </a:prstGeom>
            <a:solidFill>
              <a:schemeClr val="accent5"/>
            </a:solidFill>
            <a:ln w="57150">
              <a:noFill/>
            </a:ln>
          </p:spPr>
          <p:txBody>
            <a:bodyPr wrap="none" lIns="36566" tIns="18283" rIns="36566" bIns="18283" anchor="ctr" anchorCtr="0">
              <a:spAutoFit/>
            </a:bodyPr>
            <a:lstStyle/>
            <a:p>
              <a:pPr algn="ctr">
                <a:defRPr sz="1300" b="1" i="0" u="none" strike="noStrike" kern="1200" baseline="0">
                  <a:solidFill>
                    <a:prstClr val="white"/>
                  </a:solidFill>
                  <a:latin typeface="+mn-lt"/>
                  <a:ea typeface="+mn-ea"/>
                  <a:cs typeface="+mn-cs"/>
                </a:defRPr>
              </a:pPr>
              <a:r>
                <a:rPr lang="en-US" sz="1600" dirty="0"/>
                <a:t>2.3</a:t>
              </a:r>
            </a:p>
          </p:txBody>
        </p:sp>
      </p:grpSp>
      <p:sp>
        <p:nvSpPr>
          <p:cNvPr id="46" name="Text Placeholder 2"/>
          <p:cNvSpPr txBox="1">
            <a:spLocks/>
          </p:cNvSpPr>
          <p:nvPr/>
        </p:nvSpPr>
        <p:spPr>
          <a:xfrm>
            <a:off x="388360" y="6245480"/>
            <a:ext cx="9706147" cy="418596"/>
          </a:xfrm>
          <a:prstGeom prst="rect">
            <a:avLst/>
          </a:prstGeom>
        </p:spPr>
        <p:txBody>
          <a:bodyPr/>
          <a:lstStyle>
            <a:lvl1pPr marL="0" indent="0" algn="l" defTabSz="457200" rtl="0" eaLnBrk="1" latinLnBrk="0" hangingPunct="1">
              <a:spcBef>
                <a:spcPts val="1800"/>
              </a:spcBef>
              <a:buClr>
                <a:schemeClr val="tx2"/>
              </a:buClr>
              <a:buFont typeface="Arial"/>
              <a:buNone/>
              <a:defRPr sz="2000" b="1" kern="1200">
                <a:solidFill>
                  <a:schemeClr val="tx1"/>
                </a:solidFill>
                <a:latin typeface="+mn-lt"/>
                <a:ea typeface="+mn-ea"/>
                <a:cs typeface="+mn-cs"/>
              </a:defRPr>
            </a:lvl1pPr>
            <a:lvl2pPr marL="228600" indent="-228600" algn="l" defTabSz="457200" rtl="0" eaLnBrk="1" latinLnBrk="0" hangingPunct="1">
              <a:spcBef>
                <a:spcPts val="1200"/>
              </a:spcBef>
              <a:buClr>
                <a:schemeClr val="tx2"/>
              </a:buClr>
              <a:buFont typeface="Arial"/>
              <a:buChar char="•"/>
              <a:defRPr sz="2000" kern="1200">
                <a:solidFill>
                  <a:schemeClr val="tx1"/>
                </a:solidFill>
                <a:latin typeface="+mn-lt"/>
                <a:ea typeface="+mn-ea"/>
                <a:cs typeface="+mn-cs"/>
              </a:defRPr>
            </a:lvl2pPr>
            <a:lvl3pPr marL="548640" indent="-228600" algn="l" defTabSz="457200" rtl="0" eaLnBrk="1" latinLnBrk="0" hangingPunct="1">
              <a:spcBef>
                <a:spcPts val="600"/>
              </a:spcBef>
              <a:buClr>
                <a:schemeClr val="tx2"/>
              </a:buClr>
              <a:buFont typeface="Lucida Grande"/>
              <a:buChar char="–"/>
              <a:defRPr sz="1800" kern="1200">
                <a:solidFill>
                  <a:schemeClr val="tx1">
                    <a:lumMod val="75000"/>
                    <a:lumOff val="25000"/>
                  </a:schemeClr>
                </a:solidFill>
                <a:latin typeface="+mn-lt"/>
                <a:ea typeface="+mn-ea"/>
                <a:cs typeface="+mn-cs"/>
              </a:defRPr>
            </a:lvl3pPr>
            <a:lvl4pPr marL="914400" indent="-228600" algn="l" defTabSz="457200" rtl="0" eaLnBrk="1" latinLnBrk="0" hangingPunct="1">
              <a:spcBef>
                <a:spcPts val="600"/>
              </a:spcBef>
              <a:buClr>
                <a:schemeClr val="tx2"/>
              </a:buClr>
              <a:buFont typeface="Arial"/>
              <a:buChar char="•"/>
              <a:defRPr sz="1800" kern="1200">
                <a:solidFill>
                  <a:schemeClr val="tx1">
                    <a:lumMod val="75000"/>
                    <a:lumOff val="25000"/>
                  </a:schemeClr>
                </a:solidFill>
                <a:latin typeface="+mn-lt"/>
                <a:ea typeface="+mn-ea"/>
                <a:cs typeface="+mn-cs"/>
              </a:defRPr>
            </a:lvl4pPr>
            <a:lvl5pPr marL="1234440" indent="-182880" algn="l" defTabSz="457200" rtl="0" eaLnBrk="1" latinLnBrk="0" hangingPunct="1">
              <a:spcBef>
                <a:spcPts val="300"/>
              </a:spcBef>
              <a:buClr>
                <a:schemeClr val="tx2"/>
              </a:buClr>
              <a:buFont typeface="Arial"/>
              <a:buChar char="»"/>
              <a:defRPr sz="16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700" b="0" smtClean="0"/>
              <a:t>Source: CMS.gov, 2015. https://www.cms.gov/Research-Statistics-Data-and-Systems/Statistics-Trends-and-Reports/NationalHealthExpendData/Downloads/highlights.pdf</a:t>
            </a:r>
            <a:endParaRPr lang="en-US" sz="700" b="0" dirty="0"/>
          </a:p>
        </p:txBody>
      </p:sp>
      <p:grpSp>
        <p:nvGrpSpPr>
          <p:cNvPr id="47" name="Group 46"/>
          <p:cNvGrpSpPr/>
          <p:nvPr/>
        </p:nvGrpSpPr>
        <p:grpSpPr>
          <a:xfrm>
            <a:off x="1894921" y="5742651"/>
            <a:ext cx="810473" cy="184666"/>
            <a:chOff x="3653002" y="5638625"/>
            <a:chExt cx="916001" cy="184666"/>
          </a:xfrm>
        </p:grpSpPr>
        <p:sp>
          <p:nvSpPr>
            <p:cNvPr id="48" name="TextBox 47"/>
            <p:cNvSpPr txBox="1"/>
            <p:nvPr/>
          </p:nvSpPr>
          <p:spPr>
            <a:xfrm>
              <a:off x="3936092" y="5638625"/>
              <a:ext cx="632911" cy="184666"/>
            </a:xfrm>
            <a:prstGeom prst="rect">
              <a:avLst/>
            </a:prstGeom>
            <a:noFill/>
          </p:spPr>
          <p:txBody>
            <a:bodyPr wrap="none" lIns="0" tIns="0" rIns="0" bIns="0" rtlCol="0">
              <a:spAutoFit/>
            </a:bodyPr>
            <a:lstStyle/>
            <a:p>
              <a:r>
                <a:rPr lang="en-US" sz="1200" dirty="0" smtClean="0"/>
                <a:t>Hospitals</a:t>
              </a:r>
            </a:p>
          </p:txBody>
        </p:sp>
        <p:cxnSp>
          <p:nvCxnSpPr>
            <p:cNvPr id="49" name="Straight Connector 48"/>
            <p:cNvCxnSpPr/>
            <p:nvPr/>
          </p:nvCxnSpPr>
          <p:spPr bwMode="gray">
            <a:xfrm>
              <a:off x="3653002" y="5741405"/>
              <a:ext cx="251061" cy="0"/>
            </a:xfrm>
            <a:prstGeom prst="line">
              <a:avLst/>
            </a:prstGeom>
            <a:ln w="38100" cmpd="sng">
              <a:solidFill>
                <a:srgbClr val="3196DF"/>
              </a:solidFill>
              <a:miter lim="800000"/>
            </a:ln>
            <a:effectLst/>
          </p:spPr>
          <p:style>
            <a:lnRef idx="2">
              <a:schemeClr val="accent1"/>
            </a:lnRef>
            <a:fillRef idx="0">
              <a:schemeClr val="accent1"/>
            </a:fillRef>
            <a:effectRef idx="1">
              <a:schemeClr val="accent1"/>
            </a:effectRef>
            <a:fontRef idx="minor">
              <a:schemeClr val="tx1"/>
            </a:fontRef>
          </p:style>
        </p:cxnSp>
      </p:grpSp>
      <p:grpSp>
        <p:nvGrpSpPr>
          <p:cNvPr id="50" name="Group 49"/>
          <p:cNvGrpSpPr/>
          <p:nvPr/>
        </p:nvGrpSpPr>
        <p:grpSpPr>
          <a:xfrm>
            <a:off x="3724843" y="5742651"/>
            <a:ext cx="1415810" cy="184666"/>
            <a:chOff x="5310304" y="5638625"/>
            <a:chExt cx="1600157" cy="184666"/>
          </a:xfrm>
        </p:grpSpPr>
        <p:sp>
          <p:nvSpPr>
            <p:cNvPr id="51" name="TextBox 50"/>
            <p:cNvSpPr txBox="1"/>
            <p:nvPr/>
          </p:nvSpPr>
          <p:spPr>
            <a:xfrm>
              <a:off x="5593394" y="5638625"/>
              <a:ext cx="1317067" cy="184666"/>
            </a:xfrm>
            <a:prstGeom prst="rect">
              <a:avLst/>
            </a:prstGeom>
            <a:noFill/>
          </p:spPr>
          <p:txBody>
            <a:bodyPr wrap="none" lIns="0" tIns="0" rIns="0" bIns="0" rtlCol="0">
              <a:spAutoFit/>
            </a:bodyPr>
            <a:lstStyle/>
            <a:p>
              <a:r>
                <a:rPr lang="en-US" sz="1200" dirty="0" smtClean="0"/>
                <a:t>Physicians, Clinical</a:t>
              </a:r>
            </a:p>
          </p:txBody>
        </p:sp>
        <p:cxnSp>
          <p:nvCxnSpPr>
            <p:cNvPr id="52" name="Straight Connector 51"/>
            <p:cNvCxnSpPr/>
            <p:nvPr/>
          </p:nvCxnSpPr>
          <p:spPr bwMode="gray">
            <a:xfrm>
              <a:off x="5310304" y="5741405"/>
              <a:ext cx="251061" cy="0"/>
            </a:xfrm>
            <a:prstGeom prst="line">
              <a:avLst/>
            </a:prstGeom>
            <a:ln w="38100" cmpd="sng">
              <a:solidFill>
                <a:srgbClr val="7F9E26"/>
              </a:solidFill>
              <a:miter lim="800000"/>
            </a:ln>
            <a:effectLst/>
          </p:spPr>
          <p:style>
            <a:lnRef idx="2">
              <a:schemeClr val="accent1"/>
            </a:lnRef>
            <a:fillRef idx="0">
              <a:schemeClr val="accent1"/>
            </a:fillRef>
            <a:effectRef idx="1">
              <a:schemeClr val="accent1"/>
            </a:effectRef>
            <a:fontRef idx="minor">
              <a:schemeClr val="tx1"/>
            </a:fontRef>
          </p:style>
        </p:cxnSp>
      </p:grpSp>
      <p:grpSp>
        <p:nvGrpSpPr>
          <p:cNvPr id="53" name="Group 52"/>
          <p:cNvGrpSpPr/>
          <p:nvPr/>
        </p:nvGrpSpPr>
        <p:grpSpPr>
          <a:xfrm>
            <a:off x="6018673" y="5742651"/>
            <a:ext cx="1373792" cy="184666"/>
            <a:chOff x="7616116" y="5638625"/>
            <a:chExt cx="1552668" cy="184666"/>
          </a:xfrm>
        </p:grpSpPr>
        <p:sp>
          <p:nvSpPr>
            <p:cNvPr id="54" name="TextBox 53"/>
            <p:cNvSpPr txBox="1"/>
            <p:nvPr/>
          </p:nvSpPr>
          <p:spPr>
            <a:xfrm>
              <a:off x="7899206" y="5638625"/>
              <a:ext cx="1269578" cy="184666"/>
            </a:xfrm>
            <a:prstGeom prst="rect">
              <a:avLst/>
            </a:prstGeom>
            <a:noFill/>
          </p:spPr>
          <p:txBody>
            <a:bodyPr wrap="none" lIns="0" tIns="0" rIns="0" bIns="0" rtlCol="0">
              <a:spAutoFit/>
            </a:bodyPr>
            <a:lstStyle/>
            <a:p>
              <a:r>
                <a:rPr lang="en-US" sz="1200" dirty="0" smtClean="0"/>
                <a:t>Prescription Drugs</a:t>
              </a:r>
            </a:p>
          </p:txBody>
        </p:sp>
        <p:cxnSp>
          <p:nvCxnSpPr>
            <p:cNvPr id="55" name="Straight Connector 54"/>
            <p:cNvCxnSpPr/>
            <p:nvPr/>
          </p:nvCxnSpPr>
          <p:spPr bwMode="gray">
            <a:xfrm>
              <a:off x="7616116" y="5741405"/>
              <a:ext cx="251061" cy="0"/>
            </a:xfrm>
            <a:prstGeom prst="line">
              <a:avLst/>
            </a:prstGeom>
            <a:ln w="38100" cmpd="sng">
              <a:solidFill>
                <a:schemeClr val="accent5"/>
              </a:solidFill>
              <a:miter lim="800000"/>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 xmlns:p14="http://schemas.microsoft.com/office/powerpoint/2010/main" val="2783141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1000"/>
                                        <p:tgtEl>
                                          <p:spTgt spid="38"/>
                                        </p:tgtEl>
                                      </p:cBhvr>
                                    </p:animEffect>
                                  </p:childTnLst>
                                </p:cTn>
                              </p:par>
                              <p:par>
                                <p:cTn id="8" presetID="22" presetClass="entr" presetSubtype="4" fill="hold" nodeType="withEffect">
                                  <p:stCondLst>
                                    <p:cond delay="900"/>
                                  </p:stCondLst>
                                  <p:childTnLst>
                                    <p:set>
                                      <p:cBhvr>
                                        <p:cTn id="9" dur="1" fill="hold">
                                          <p:stCondLst>
                                            <p:cond delay="0"/>
                                          </p:stCondLst>
                                        </p:cTn>
                                        <p:tgtEl>
                                          <p:spTgt spid="33"/>
                                        </p:tgtEl>
                                        <p:attrNameLst>
                                          <p:attrName>style.visibility</p:attrName>
                                        </p:attrNameLst>
                                      </p:cBhvr>
                                      <p:to>
                                        <p:strVal val="visible"/>
                                      </p:to>
                                    </p:set>
                                    <p:animEffect transition="in" filter="wipe(down)">
                                      <p:cBhvr>
                                        <p:cTn id="10" dur="800"/>
                                        <p:tgtEl>
                                          <p:spTgt spid="33"/>
                                        </p:tgtEl>
                                      </p:cBhvr>
                                    </p:animEffect>
                                  </p:childTnLst>
                                </p:cTn>
                              </p:par>
                              <p:par>
                                <p:cTn id="11" presetID="10" presetClass="entr" presetSubtype="0" fill="hold" nodeType="withEffect">
                                  <p:stCondLst>
                                    <p:cond delay="0"/>
                                  </p:stCondLst>
                                  <p:childTnLst>
                                    <p:set>
                                      <p:cBhvr>
                                        <p:cTn id="12" dur="1" fill="hold">
                                          <p:stCondLst>
                                            <p:cond delay="0"/>
                                          </p:stCondLst>
                                        </p:cTn>
                                        <p:tgtEl>
                                          <p:spTgt spid="53"/>
                                        </p:tgtEl>
                                        <p:attrNameLst>
                                          <p:attrName>style.visibility</p:attrName>
                                        </p:attrNameLst>
                                      </p:cBhvr>
                                      <p:to>
                                        <p:strVal val="visible"/>
                                      </p:to>
                                    </p:set>
                                    <p:animEffect transition="in" filter="fade">
                                      <p:cBhvr>
                                        <p:cTn id="13"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Double digit inflation in 2014 was driven</a:t>
            </a:r>
            <a:br>
              <a:rPr lang="en-US" dirty="0" smtClean="0"/>
            </a:br>
            <a:r>
              <a:rPr lang="en-US" dirty="0" smtClean="0"/>
              <a:t>by a number of factors</a:t>
            </a:r>
            <a:endParaRPr lang="en-US" dirty="0"/>
          </a:p>
        </p:txBody>
      </p:sp>
      <p:sp>
        <p:nvSpPr>
          <p:cNvPr id="5" name="Text Placeholder 4"/>
          <p:cNvSpPr txBox="1">
            <a:spLocks/>
          </p:cNvSpPr>
          <p:nvPr/>
        </p:nvSpPr>
        <p:spPr>
          <a:xfrm>
            <a:off x="609446" y="1461771"/>
            <a:ext cx="8205369" cy="502601"/>
          </a:xfrm>
          <a:prstGeom prst="rect">
            <a:avLst/>
          </a:prstGeom>
          <a:solidFill>
            <a:srgbClr val="000000"/>
          </a:solidFill>
        </p:spPr>
        <p:txBody>
          <a:bodyPr/>
          <a:lstStyle>
            <a:lvl1pPr marL="0" indent="0" algn="l" defTabSz="457200" rtl="0" eaLnBrk="1" latinLnBrk="0" hangingPunct="1">
              <a:spcBef>
                <a:spcPts val="1800"/>
              </a:spcBef>
              <a:buClr>
                <a:schemeClr val="tx2"/>
              </a:buClr>
              <a:buFont typeface="Arial"/>
              <a:buNone/>
              <a:defRPr sz="2000" b="1" kern="1200">
                <a:solidFill>
                  <a:schemeClr val="tx1"/>
                </a:solidFill>
                <a:latin typeface="+mn-lt"/>
                <a:ea typeface="+mn-ea"/>
                <a:cs typeface="+mn-cs"/>
              </a:defRPr>
            </a:lvl1pPr>
            <a:lvl2pPr marL="228600" indent="-228600" algn="l" defTabSz="457200" rtl="0" eaLnBrk="1" latinLnBrk="0" hangingPunct="1">
              <a:spcBef>
                <a:spcPts val="1200"/>
              </a:spcBef>
              <a:buClr>
                <a:schemeClr val="tx2"/>
              </a:buClr>
              <a:buFont typeface="Arial"/>
              <a:buChar char="•"/>
              <a:defRPr sz="2000" kern="1200">
                <a:solidFill>
                  <a:schemeClr val="tx1"/>
                </a:solidFill>
                <a:latin typeface="+mn-lt"/>
                <a:ea typeface="+mn-ea"/>
                <a:cs typeface="+mn-cs"/>
              </a:defRPr>
            </a:lvl2pPr>
            <a:lvl3pPr marL="548640" indent="-228600" algn="l" defTabSz="457200" rtl="0" eaLnBrk="1" latinLnBrk="0" hangingPunct="1">
              <a:spcBef>
                <a:spcPts val="600"/>
              </a:spcBef>
              <a:buClr>
                <a:schemeClr val="tx2"/>
              </a:buClr>
              <a:buFont typeface="Lucida Grande"/>
              <a:buChar char="–"/>
              <a:defRPr sz="1800" kern="1200">
                <a:solidFill>
                  <a:schemeClr val="tx1">
                    <a:lumMod val="75000"/>
                    <a:lumOff val="25000"/>
                  </a:schemeClr>
                </a:solidFill>
                <a:latin typeface="+mn-lt"/>
                <a:ea typeface="+mn-ea"/>
                <a:cs typeface="+mn-cs"/>
              </a:defRPr>
            </a:lvl3pPr>
            <a:lvl4pPr marL="914400" indent="-228600" algn="l" defTabSz="457200" rtl="0" eaLnBrk="1" latinLnBrk="0" hangingPunct="1">
              <a:spcBef>
                <a:spcPts val="600"/>
              </a:spcBef>
              <a:buClr>
                <a:schemeClr val="tx2"/>
              </a:buClr>
              <a:buFont typeface="Arial"/>
              <a:buChar char="•"/>
              <a:defRPr sz="1800" kern="1200">
                <a:solidFill>
                  <a:schemeClr val="tx1">
                    <a:lumMod val="75000"/>
                    <a:lumOff val="25000"/>
                  </a:schemeClr>
                </a:solidFill>
                <a:latin typeface="+mn-lt"/>
                <a:ea typeface="+mn-ea"/>
                <a:cs typeface="+mn-cs"/>
              </a:defRPr>
            </a:lvl4pPr>
            <a:lvl5pPr marL="1234440" indent="-182880" algn="l" defTabSz="457200" rtl="0" eaLnBrk="1" latinLnBrk="0" hangingPunct="1">
              <a:spcBef>
                <a:spcPts val="300"/>
              </a:spcBef>
              <a:buClr>
                <a:schemeClr val="tx2"/>
              </a:buClr>
              <a:buFont typeface="Arial"/>
              <a:buChar char="»"/>
              <a:defRPr sz="16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30000"/>
              </a:lnSpc>
            </a:pPr>
            <a:r>
              <a:rPr lang="en-US" sz="1800" dirty="0" smtClean="0">
                <a:solidFill>
                  <a:srgbClr val="FFFFFF"/>
                </a:solidFill>
              </a:rPr>
              <a:t>COMPREHENSIVE LOOK AT 2014 TREND DRIVERS</a:t>
            </a:r>
            <a:endParaRPr lang="en-US" sz="1800" dirty="0">
              <a:solidFill>
                <a:srgbClr val="FFFFFF"/>
              </a:solidFill>
            </a:endParaRPr>
          </a:p>
        </p:txBody>
      </p:sp>
      <p:grpSp>
        <p:nvGrpSpPr>
          <p:cNvPr id="6" name="Group 16408"/>
          <p:cNvGrpSpPr/>
          <p:nvPr/>
        </p:nvGrpSpPr>
        <p:grpSpPr>
          <a:xfrm>
            <a:off x="1920838" y="3552375"/>
            <a:ext cx="5359088" cy="1012275"/>
            <a:chOff x="1228805" y="3105349"/>
            <a:chExt cx="6488297" cy="1442167"/>
          </a:xfrm>
        </p:grpSpPr>
        <p:cxnSp>
          <p:nvCxnSpPr>
            <p:cNvPr id="8" name="Straight Connector 7"/>
            <p:cNvCxnSpPr/>
            <p:nvPr/>
          </p:nvCxnSpPr>
          <p:spPr bwMode="gray">
            <a:xfrm flipV="1">
              <a:off x="1228805" y="3857648"/>
              <a:ext cx="0" cy="526731"/>
            </a:xfrm>
            <a:prstGeom prst="line">
              <a:avLst/>
            </a:prstGeom>
            <a:ln w="12700" cmpd="sng">
              <a:solidFill>
                <a:schemeClr val="tx1"/>
              </a:solidFill>
              <a:prstDash val="sysDash"/>
              <a:miter lim="800000"/>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bwMode="gray">
            <a:xfrm flipH="1">
              <a:off x="1246689" y="4385405"/>
              <a:ext cx="6470413" cy="0"/>
            </a:xfrm>
            <a:prstGeom prst="line">
              <a:avLst/>
            </a:prstGeom>
            <a:ln w="12700" cmpd="sng">
              <a:solidFill>
                <a:schemeClr val="tx1"/>
              </a:solidFill>
              <a:prstDash val="sysDash"/>
              <a:miter lim="800000"/>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bwMode="gray">
            <a:xfrm flipV="1">
              <a:off x="7717101" y="3105349"/>
              <a:ext cx="0" cy="1269720"/>
            </a:xfrm>
            <a:prstGeom prst="line">
              <a:avLst/>
            </a:prstGeom>
            <a:ln w="12700" cmpd="sng">
              <a:solidFill>
                <a:schemeClr val="tx1"/>
              </a:solidFill>
              <a:prstDash val="sysDash"/>
              <a:miter lim="800000"/>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2393475" y="4100380"/>
              <a:ext cx="4206697" cy="447136"/>
            </a:xfrm>
            <a:prstGeom prst="rect">
              <a:avLst/>
            </a:prstGeom>
            <a:solidFill>
              <a:schemeClr val="accent4">
                <a:lumMod val="50000"/>
              </a:schemeClr>
            </a:solidFill>
            <a:ln w="28575">
              <a:solidFill>
                <a:schemeClr val="bg1"/>
              </a:solidFill>
            </a:ln>
            <a:effectLst>
              <a:outerShdw blurRad="50800" dist="38100" dir="2700000" algn="tl" rotWithShape="0">
                <a:prstClr val="black">
                  <a:alpha val="40000"/>
                </a:prstClr>
              </a:outerShdw>
            </a:effectLst>
          </p:spPr>
          <p:txBody>
            <a:bodyPr wrap="square" lIns="45708" tIns="45708" rIns="45708" bIns="45708" rtlCol="0">
              <a:spAutoFit/>
            </a:bodyPr>
            <a:lstStyle/>
            <a:p>
              <a:pPr lvl="0" algn="ctr">
                <a:lnSpc>
                  <a:spcPct val="90000"/>
                </a:lnSpc>
              </a:pPr>
              <a:r>
                <a:rPr lang="en-US" sz="1200" b="1" dirty="0">
                  <a:solidFill>
                    <a:schemeClr val="bg1"/>
                  </a:solidFill>
                </a:rPr>
                <a:t>2014 Trend After Rebates: </a:t>
              </a:r>
              <a:r>
                <a:rPr lang="en-US" sz="1600" b="1" dirty="0">
                  <a:solidFill>
                    <a:schemeClr val="bg1"/>
                  </a:solidFill>
                </a:rPr>
                <a:t>11.8%</a:t>
              </a:r>
              <a:endParaRPr lang="en-US" sz="1600" dirty="0">
                <a:solidFill>
                  <a:schemeClr val="bg1"/>
                </a:solidFill>
              </a:endParaRPr>
            </a:p>
          </p:txBody>
        </p:sp>
      </p:grpSp>
      <p:sp>
        <p:nvSpPr>
          <p:cNvPr id="14" name="Rectangle 13"/>
          <p:cNvSpPr/>
          <p:nvPr/>
        </p:nvSpPr>
        <p:spPr>
          <a:xfrm>
            <a:off x="2611711" y="3503964"/>
            <a:ext cx="799988" cy="14606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399" b="1" dirty="0">
              <a:solidFill>
                <a:schemeClr val="bg1"/>
              </a:solidFill>
            </a:endParaRPr>
          </a:p>
        </p:txBody>
      </p:sp>
      <p:sp>
        <p:nvSpPr>
          <p:cNvPr id="15" name="Rectangle 14"/>
          <p:cNvSpPr/>
          <p:nvPr/>
        </p:nvSpPr>
        <p:spPr>
          <a:xfrm>
            <a:off x="2408640" y="4931236"/>
            <a:ext cx="1020001" cy="574623"/>
          </a:xfrm>
          <a:prstGeom prst="rect">
            <a:avLst/>
          </a:prstGeom>
        </p:spPr>
        <p:txBody>
          <a:bodyPr wrap="square">
            <a:spAutoFit/>
          </a:bodyPr>
          <a:lstStyle/>
          <a:p>
            <a:pPr algn="ctr">
              <a:lnSpc>
                <a:spcPct val="95000"/>
              </a:lnSpc>
            </a:pPr>
            <a:r>
              <a:rPr lang="en-US" sz="1100" b="1" dirty="0"/>
              <a:t>SPECIALTY </a:t>
            </a:r>
            <a:br>
              <a:rPr lang="en-US" sz="1100" b="1" dirty="0"/>
            </a:br>
            <a:r>
              <a:rPr lang="en-US" sz="1100" b="1" dirty="0"/>
              <a:t>BRAND </a:t>
            </a:r>
            <a:br>
              <a:rPr lang="en-US" sz="1100" b="1" dirty="0"/>
            </a:br>
            <a:r>
              <a:rPr lang="en-US" sz="1100" b="1" dirty="0"/>
              <a:t>INFLATION</a:t>
            </a:r>
          </a:p>
        </p:txBody>
      </p:sp>
      <p:sp>
        <p:nvSpPr>
          <p:cNvPr id="16" name="TextBox 15"/>
          <p:cNvSpPr txBox="1"/>
          <p:nvPr/>
        </p:nvSpPr>
        <p:spPr>
          <a:xfrm>
            <a:off x="2608132" y="3256705"/>
            <a:ext cx="802238" cy="215388"/>
          </a:xfrm>
          <a:prstGeom prst="rect">
            <a:avLst/>
          </a:prstGeom>
          <a:noFill/>
        </p:spPr>
        <p:txBody>
          <a:bodyPr wrap="square" lIns="0" tIns="0" rIns="0" bIns="0" rtlCol="0">
            <a:spAutoFit/>
          </a:bodyPr>
          <a:lstStyle/>
          <a:p>
            <a:pPr algn="ctr"/>
            <a:r>
              <a:rPr lang="en-US" sz="1400" b="1" dirty="0"/>
              <a:t>$1.86</a:t>
            </a:r>
          </a:p>
        </p:txBody>
      </p:sp>
      <p:sp>
        <p:nvSpPr>
          <p:cNvPr id="17" name="Rectangle 16"/>
          <p:cNvSpPr/>
          <p:nvPr/>
        </p:nvSpPr>
        <p:spPr>
          <a:xfrm>
            <a:off x="5801356" y="2999259"/>
            <a:ext cx="799989" cy="133827"/>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399" b="1" dirty="0">
              <a:solidFill>
                <a:schemeClr val="bg1"/>
              </a:solidFill>
            </a:endParaRPr>
          </a:p>
        </p:txBody>
      </p:sp>
      <p:sp>
        <p:nvSpPr>
          <p:cNvPr id="18" name="Rectangle 17"/>
          <p:cNvSpPr/>
          <p:nvPr/>
        </p:nvSpPr>
        <p:spPr>
          <a:xfrm>
            <a:off x="5054081" y="4958719"/>
            <a:ext cx="717733" cy="253080"/>
          </a:xfrm>
          <a:prstGeom prst="rect">
            <a:avLst/>
          </a:prstGeom>
        </p:spPr>
        <p:txBody>
          <a:bodyPr wrap="square">
            <a:spAutoFit/>
          </a:bodyPr>
          <a:lstStyle/>
          <a:p>
            <a:pPr algn="ctr">
              <a:lnSpc>
                <a:spcPct val="95000"/>
              </a:lnSpc>
            </a:pPr>
            <a:r>
              <a:rPr lang="en-US" sz="1100" b="1" dirty="0"/>
              <a:t>HEP C</a:t>
            </a:r>
          </a:p>
        </p:txBody>
      </p:sp>
      <p:sp>
        <p:nvSpPr>
          <p:cNvPr id="19" name="Rectangle 18"/>
          <p:cNvSpPr/>
          <p:nvPr/>
        </p:nvSpPr>
        <p:spPr>
          <a:xfrm>
            <a:off x="5003969" y="3133053"/>
            <a:ext cx="799989" cy="23425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399" b="1" dirty="0">
              <a:solidFill>
                <a:schemeClr val="bg1"/>
              </a:solidFill>
            </a:endParaRPr>
          </a:p>
        </p:txBody>
      </p:sp>
      <p:sp>
        <p:nvSpPr>
          <p:cNvPr id="20" name="Rectangle 19"/>
          <p:cNvSpPr/>
          <p:nvPr/>
        </p:nvSpPr>
        <p:spPr>
          <a:xfrm>
            <a:off x="5602230" y="4971023"/>
            <a:ext cx="1122374" cy="253080"/>
          </a:xfrm>
          <a:prstGeom prst="rect">
            <a:avLst/>
          </a:prstGeom>
        </p:spPr>
        <p:txBody>
          <a:bodyPr wrap="square">
            <a:spAutoFit/>
          </a:bodyPr>
          <a:lstStyle/>
          <a:p>
            <a:pPr algn="ctr">
              <a:lnSpc>
                <a:spcPct val="95000"/>
              </a:lnSpc>
            </a:pPr>
            <a:r>
              <a:rPr lang="en-US" sz="1100" b="1" dirty="0"/>
              <a:t>COMPOUNDS</a:t>
            </a:r>
          </a:p>
        </p:txBody>
      </p:sp>
      <p:sp>
        <p:nvSpPr>
          <p:cNvPr id="21" name="Rectangle 20"/>
          <p:cNvSpPr/>
          <p:nvPr/>
        </p:nvSpPr>
        <p:spPr>
          <a:xfrm>
            <a:off x="3191645" y="4929362"/>
            <a:ext cx="1013903" cy="413851"/>
          </a:xfrm>
          <a:prstGeom prst="rect">
            <a:avLst/>
          </a:prstGeom>
        </p:spPr>
        <p:txBody>
          <a:bodyPr wrap="square">
            <a:spAutoFit/>
          </a:bodyPr>
          <a:lstStyle/>
          <a:p>
            <a:pPr algn="ctr">
              <a:lnSpc>
                <a:spcPct val="95000"/>
              </a:lnSpc>
            </a:pPr>
            <a:r>
              <a:rPr lang="en-US" sz="1100" b="1" dirty="0"/>
              <a:t>GENERIC INFLATION</a:t>
            </a:r>
          </a:p>
        </p:txBody>
      </p:sp>
      <p:sp>
        <p:nvSpPr>
          <p:cNvPr id="22" name="Rectangle 21"/>
          <p:cNvSpPr/>
          <p:nvPr/>
        </p:nvSpPr>
        <p:spPr>
          <a:xfrm>
            <a:off x="6487606" y="4978299"/>
            <a:ext cx="1216747" cy="413851"/>
          </a:xfrm>
          <a:prstGeom prst="rect">
            <a:avLst/>
          </a:prstGeom>
        </p:spPr>
        <p:txBody>
          <a:bodyPr wrap="square">
            <a:spAutoFit/>
          </a:bodyPr>
          <a:lstStyle/>
          <a:p>
            <a:pPr algn="ctr">
              <a:lnSpc>
                <a:spcPct val="95000"/>
              </a:lnSpc>
            </a:pPr>
            <a:r>
              <a:rPr lang="en-US" sz="1100" b="1" dirty="0"/>
              <a:t>PBM MANAGEMENT</a:t>
            </a:r>
          </a:p>
        </p:txBody>
      </p:sp>
      <p:sp>
        <p:nvSpPr>
          <p:cNvPr id="23" name="Rectangle 22"/>
          <p:cNvSpPr/>
          <p:nvPr/>
        </p:nvSpPr>
        <p:spPr>
          <a:xfrm>
            <a:off x="6601255" y="2997985"/>
            <a:ext cx="799991" cy="544266"/>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399" b="1" dirty="0">
              <a:solidFill>
                <a:schemeClr val="bg1"/>
              </a:solidFill>
            </a:endParaRPr>
          </a:p>
        </p:txBody>
      </p:sp>
      <p:sp>
        <p:nvSpPr>
          <p:cNvPr id="24" name="Rectangle 23"/>
          <p:cNvSpPr/>
          <p:nvPr/>
        </p:nvSpPr>
        <p:spPr>
          <a:xfrm>
            <a:off x="1799889" y="3647135"/>
            <a:ext cx="815470" cy="555981"/>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399" b="1" dirty="0">
              <a:solidFill>
                <a:schemeClr val="bg1"/>
              </a:solidFill>
            </a:endParaRPr>
          </a:p>
        </p:txBody>
      </p:sp>
      <p:sp>
        <p:nvSpPr>
          <p:cNvPr id="25" name="Rectangle 24"/>
          <p:cNvSpPr/>
          <p:nvPr/>
        </p:nvSpPr>
        <p:spPr>
          <a:xfrm>
            <a:off x="1602910" y="4943699"/>
            <a:ext cx="987324" cy="413851"/>
          </a:xfrm>
          <a:prstGeom prst="rect">
            <a:avLst/>
          </a:prstGeom>
        </p:spPr>
        <p:txBody>
          <a:bodyPr wrap="square">
            <a:spAutoFit/>
          </a:bodyPr>
          <a:lstStyle/>
          <a:p>
            <a:pPr algn="ctr">
              <a:lnSpc>
                <a:spcPct val="95000"/>
              </a:lnSpc>
            </a:pPr>
            <a:r>
              <a:rPr lang="en-US" sz="1100" b="1" dirty="0"/>
              <a:t>BRAND </a:t>
            </a:r>
            <a:br>
              <a:rPr lang="en-US" sz="1100" b="1" dirty="0"/>
            </a:br>
            <a:r>
              <a:rPr lang="en-US" sz="1100" b="1" dirty="0"/>
              <a:t>INFLATION</a:t>
            </a:r>
          </a:p>
        </p:txBody>
      </p:sp>
      <p:sp>
        <p:nvSpPr>
          <p:cNvPr id="26" name="TextBox 25"/>
          <p:cNvSpPr txBox="1"/>
          <p:nvPr/>
        </p:nvSpPr>
        <p:spPr>
          <a:xfrm>
            <a:off x="1892435" y="3398775"/>
            <a:ext cx="608544" cy="215388"/>
          </a:xfrm>
          <a:prstGeom prst="rect">
            <a:avLst/>
          </a:prstGeom>
          <a:noFill/>
        </p:spPr>
        <p:txBody>
          <a:bodyPr wrap="square" lIns="0" tIns="0" rIns="0" bIns="0" rtlCol="0">
            <a:spAutoFit/>
          </a:bodyPr>
          <a:lstStyle/>
          <a:p>
            <a:pPr algn="ctr"/>
            <a:r>
              <a:rPr lang="en-US" sz="1400" b="1" dirty="0"/>
              <a:t>$6.80</a:t>
            </a:r>
          </a:p>
        </p:txBody>
      </p:sp>
      <p:sp>
        <p:nvSpPr>
          <p:cNvPr id="27" name="Rectangle 26"/>
          <p:cNvSpPr/>
          <p:nvPr/>
        </p:nvSpPr>
        <p:spPr>
          <a:xfrm>
            <a:off x="4206380" y="3367304"/>
            <a:ext cx="799990" cy="86913"/>
          </a:xfrm>
          <a:prstGeom prst="rect">
            <a:avLst/>
          </a:prstGeom>
          <a:solidFill>
            <a:srgbClr val="9327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399" b="1" dirty="0">
              <a:solidFill>
                <a:schemeClr val="bg1"/>
              </a:solidFill>
            </a:endParaRPr>
          </a:p>
        </p:txBody>
      </p:sp>
      <p:sp>
        <p:nvSpPr>
          <p:cNvPr id="28" name="Rectangle 27"/>
          <p:cNvSpPr/>
          <p:nvPr/>
        </p:nvSpPr>
        <p:spPr>
          <a:xfrm>
            <a:off x="4056827" y="4957999"/>
            <a:ext cx="1116454" cy="253080"/>
          </a:xfrm>
          <a:prstGeom prst="rect">
            <a:avLst/>
          </a:prstGeom>
        </p:spPr>
        <p:txBody>
          <a:bodyPr wrap="square">
            <a:spAutoFit/>
          </a:bodyPr>
          <a:lstStyle/>
          <a:p>
            <a:pPr algn="ctr">
              <a:lnSpc>
                <a:spcPct val="95000"/>
              </a:lnSpc>
            </a:pPr>
            <a:r>
              <a:rPr lang="en-US" sz="1100" b="1" dirty="0"/>
              <a:t>UTILIZATION</a:t>
            </a:r>
          </a:p>
        </p:txBody>
      </p:sp>
      <p:sp>
        <p:nvSpPr>
          <p:cNvPr id="29" name="Rectangle 28"/>
          <p:cNvSpPr/>
          <p:nvPr/>
        </p:nvSpPr>
        <p:spPr>
          <a:xfrm>
            <a:off x="7447625" y="4939685"/>
            <a:ext cx="721621" cy="253080"/>
          </a:xfrm>
          <a:prstGeom prst="rect">
            <a:avLst/>
          </a:prstGeom>
        </p:spPr>
        <p:txBody>
          <a:bodyPr wrap="square">
            <a:spAutoFit/>
          </a:bodyPr>
          <a:lstStyle/>
          <a:p>
            <a:pPr algn="ctr">
              <a:lnSpc>
                <a:spcPct val="95000"/>
              </a:lnSpc>
            </a:pPr>
            <a:r>
              <a:rPr lang="en-US" sz="1100" b="1" dirty="0"/>
              <a:t>2014</a:t>
            </a:r>
          </a:p>
        </p:txBody>
      </p:sp>
      <p:sp>
        <p:nvSpPr>
          <p:cNvPr id="30" name="Rectangle 29"/>
          <p:cNvSpPr/>
          <p:nvPr/>
        </p:nvSpPr>
        <p:spPr>
          <a:xfrm>
            <a:off x="1096108" y="4943381"/>
            <a:ext cx="536529" cy="253080"/>
          </a:xfrm>
          <a:prstGeom prst="rect">
            <a:avLst/>
          </a:prstGeom>
        </p:spPr>
        <p:txBody>
          <a:bodyPr wrap="square">
            <a:spAutoFit/>
          </a:bodyPr>
          <a:lstStyle/>
          <a:p>
            <a:pPr algn="ctr">
              <a:lnSpc>
                <a:spcPct val="95000"/>
              </a:lnSpc>
            </a:pPr>
            <a:r>
              <a:rPr lang="en-US" sz="1100" b="1" dirty="0"/>
              <a:t>2013</a:t>
            </a:r>
          </a:p>
        </p:txBody>
      </p:sp>
      <p:sp>
        <p:nvSpPr>
          <p:cNvPr id="31" name="TextBox 30"/>
          <p:cNvSpPr txBox="1"/>
          <p:nvPr/>
        </p:nvSpPr>
        <p:spPr>
          <a:xfrm>
            <a:off x="6580048" y="3587232"/>
            <a:ext cx="797493" cy="215388"/>
          </a:xfrm>
          <a:prstGeom prst="rect">
            <a:avLst/>
          </a:prstGeom>
          <a:noFill/>
        </p:spPr>
        <p:txBody>
          <a:bodyPr wrap="square" lIns="0" tIns="0" rIns="0" bIns="0" rtlCol="0">
            <a:spAutoFit/>
          </a:bodyPr>
          <a:lstStyle/>
          <a:p>
            <a:pPr algn="ctr"/>
            <a:r>
              <a:rPr lang="en-US" sz="1400" b="1" dirty="0"/>
              <a:t>($5.50)</a:t>
            </a:r>
          </a:p>
        </p:txBody>
      </p:sp>
      <p:sp>
        <p:nvSpPr>
          <p:cNvPr id="32" name="Rectangle 31"/>
          <p:cNvSpPr/>
          <p:nvPr/>
        </p:nvSpPr>
        <p:spPr>
          <a:xfrm>
            <a:off x="3407892" y="3448904"/>
            <a:ext cx="799989" cy="69751"/>
          </a:xfrm>
          <a:prstGeom prst="rect">
            <a:avLst/>
          </a:prstGeom>
          <a:solidFill>
            <a:srgbClr val="EA760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399" b="1" dirty="0">
              <a:solidFill>
                <a:schemeClr val="bg1"/>
              </a:solidFill>
            </a:endParaRPr>
          </a:p>
        </p:txBody>
      </p:sp>
      <p:sp>
        <p:nvSpPr>
          <p:cNvPr id="33" name="Rectangle 32"/>
          <p:cNvSpPr/>
          <p:nvPr/>
        </p:nvSpPr>
        <p:spPr>
          <a:xfrm>
            <a:off x="7401203" y="3541492"/>
            <a:ext cx="799991" cy="139211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399" b="1" dirty="0">
              <a:solidFill>
                <a:schemeClr val="bg1"/>
              </a:solidFill>
            </a:endParaRPr>
          </a:p>
        </p:txBody>
      </p:sp>
      <p:sp>
        <p:nvSpPr>
          <p:cNvPr id="34" name="Rectangle 33"/>
          <p:cNvSpPr/>
          <p:nvPr/>
        </p:nvSpPr>
        <p:spPr>
          <a:xfrm>
            <a:off x="1003320" y="4204208"/>
            <a:ext cx="799991" cy="72515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399" b="1" dirty="0">
              <a:solidFill>
                <a:schemeClr val="bg1"/>
              </a:solidFill>
            </a:endParaRPr>
          </a:p>
        </p:txBody>
      </p:sp>
      <p:sp>
        <p:nvSpPr>
          <p:cNvPr id="35" name="TextBox 34"/>
          <p:cNvSpPr txBox="1"/>
          <p:nvPr/>
        </p:nvSpPr>
        <p:spPr>
          <a:xfrm>
            <a:off x="5004940" y="2873853"/>
            <a:ext cx="798291" cy="215388"/>
          </a:xfrm>
          <a:prstGeom prst="rect">
            <a:avLst/>
          </a:prstGeom>
          <a:noFill/>
        </p:spPr>
        <p:txBody>
          <a:bodyPr wrap="square" lIns="0" tIns="0" rIns="0" bIns="0" rtlCol="0">
            <a:spAutoFit/>
          </a:bodyPr>
          <a:lstStyle/>
          <a:p>
            <a:pPr algn="ctr"/>
            <a:r>
              <a:rPr lang="en-US" sz="1400" b="1" dirty="0"/>
              <a:t>$2.75</a:t>
            </a:r>
          </a:p>
        </p:txBody>
      </p:sp>
      <p:sp>
        <p:nvSpPr>
          <p:cNvPr id="36" name="TextBox 35"/>
          <p:cNvSpPr txBox="1"/>
          <p:nvPr/>
        </p:nvSpPr>
        <p:spPr>
          <a:xfrm>
            <a:off x="4207630" y="3105877"/>
            <a:ext cx="797849" cy="215388"/>
          </a:xfrm>
          <a:prstGeom prst="rect">
            <a:avLst/>
          </a:prstGeom>
          <a:noFill/>
        </p:spPr>
        <p:txBody>
          <a:bodyPr wrap="square" lIns="0" tIns="0" rIns="0" bIns="0" rtlCol="0">
            <a:spAutoFit/>
          </a:bodyPr>
          <a:lstStyle/>
          <a:p>
            <a:pPr algn="ctr"/>
            <a:r>
              <a:rPr lang="en-US" sz="1400" b="1" dirty="0"/>
              <a:t>$1.21</a:t>
            </a:r>
          </a:p>
        </p:txBody>
      </p:sp>
      <p:sp>
        <p:nvSpPr>
          <p:cNvPr id="37" name="TextBox 36"/>
          <p:cNvSpPr txBox="1"/>
          <p:nvPr/>
        </p:nvSpPr>
        <p:spPr>
          <a:xfrm>
            <a:off x="3417303" y="3225133"/>
            <a:ext cx="797573" cy="215388"/>
          </a:xfrm>
          <a:prstGeom prst="rect">
            <a:avLst/>
          </a:prstGeom>
          <a:noFill/>
        </p:spPr>
        <p:txBody>
          <a:bodyPr wrap="square" lIns="0" tIns="0" rIns="0" bIns="0" rtlCol="0">
            <a:spAutoFit/>
          </a:bodyPr>
          <a:lstStyle/>
          <a:p>
            <a:pPr algn="ctr"/>
            <a:r>
              <a:rPr lang="en-US" sz="1400" b="1" dirty="0"/>
              <a:t>$0.81</a:t>
            </a:r>
          </a:p>
        </p:txBody>
      </p:sp>
      <p:sp>
        <p:nvSpPr>
          <p:cNvPr id="38" name="TextBox 37"/>
          <p:cNvSpPr txBox="1"/>
          <p:nvPr/>
        </p:nvSpPr>
        <p:spPr>
          <a:xfrm>
            <a:off x="5802145" y="2737979"/>
            <a:ext cx="796811" cy="215388"/>
          </a:xfrm>
          <a:prstGeom prst="rect">
            <a:avLst/>
          </a:prstGeom>
          <a:noFill/>
        </p:spPr>
        <p:txBody>
          <a:bodyPr wrap="square" lIns="0" tIns="0" rIns="0" bIns="0" rtlCol="0">
            <a:spAutoFit/>
          </a:bodyPr>
          <a:lstStyle/>
          <a:p>
            <a:pPr algn="ctr"/>
            <a:r>
              <a:rPr lang="en-US" sz="1400" b="1" dirty="0"/>
              <a:t>$1.62</a:t>
            </a:r>
          </a:p>
        </p:txBody>
      </p:sp>
      <p:cxnSp>
        <p:nvCxnSpPr>
          <p:cNvPr id="39" name="Straight Connector 38"/>
          <p:cNvCxnSpPr/>
          <p:nvPr/>
        </p:nvCxnSpPr>
        <p:spPr bwMode="gray">
          <a:xfrm flipH="1">
            <a:off x="851105" y="4929360"/>
            <a:ext cx="7465397" cy="0"/>
          </a:xfrm>
          <a:prstGeom prst="line">
            <a:avLst/>
          </a:prstGeom>
          <a:ln w="12700" cmpd="sng">
            <a:solidFill>
              <a:schemeClr val="tx1"/>
            </a:solidFill>
            <a:miter lim="800000"/>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1102550" y="4252528"/>
            <a:ext cx="608544" cy="215388"/>
          </a:xfrm>
          <a:prstGeom prst="rect">
            <a:avLst/>
          </a:prstGeom>
          <a:noFill/>
        </p:spPr>
        <p:txBody>
          <a:bodyPr wrap="square" lIns="0" tIns="0" rIns="0" bIns="0" rtlCol="0">
            <a:spAutoFit/>
          </a:bodyPr>
          <a:lstStyle/>
          <a:p>
            <a:pPr algn="ctr"/>
            <a:r>
              <a:rPr lang="en-US" sz="1400" b="1" dirty="0">
                <a:solidFill>
                  <a:schemeClr val="bg1"/>
                </a:solidFill>
              </a:rPr>
              <a:t>$80.94</a:t>
            </a:r>
          </a:p>
        </p:txBody>
      </p:sp>
      <p:sp>
        <p:nvSpPr>
          <p:cNvPr id="41" name="TextBox 40"/>
          <p:cNvSpPr txBox="1"/>
          <p:nvPr/>
        </p:nvSpPr>
        <p:spPr>
          <a:xfrm>
            <a:off x="7511317" y="3632954"/>
            <a:ext cx="608544" cy="215388"/>
          </a:xfrm>
          <a:prstGeom prst="rect">
            <a:avLst/>
          </a:prstGeom>
          <a:noFill/>
        </p:spPr>
        <p:txBody>
          <a:bodyPr wrap="square" lIns="0" tIns="0" rIns="0" bIns="0" rtlCol="0">
            <a:spAutoFit/>
          </a:bodyPr>
          <a:lstStyle/>
          <a:p>
            <a:pPr algn="ctr"/>
            <a:r>
              <a:rPr lang="en-US" sz="1400" b="1" dirty="0">
                <a:solidFill>
                  <a:schemeClr val="bg1"/>
                </a:solidFill>
              </a:rPr>
              <a:t>$90.49</a:t>
            </a:r>
          </a:p>
        </p:txBody>
      </p:sp>
      <p:sp>
        <p:nvSpPr>
          <p:cNvPr id="42" name="Text Placeholder 3"/>
          <p:cNvSpPr txBox="1">
            <a:spLocks/>
          </p:cNvSpPr>
          <p:nvPr/>
        </p:nvSpPr>
        <p:spPr>
          <a:xfrm>
            <a:off x="609441" y="5951758"/>
            <a:ext cx="10969943" cy="349437"/>
          </a:xfrm>
          <a:prstGeom prst="rect">
            <a:avLst/>
          </a:prstGeom>
        </p:spPr>
        <p:txBody>
          <a:bodyPr/>
          <a:lstStyle>
            <a:lvl1pPr marL="0" indent="0" algn="l" defTabSz="457200" rtl="0" eaLnBrk="1" latinLnBrk="0" hangingPunct="1">
              <a:spcBef>
                <a:spcPts val="1800"/>
              </a:spcBef>
              <a:buClr>
                <a:schemeClr val="tx2"/>
              </a:buClr>
              <a:buFont typeface="Arial"/>
              <a:buNone/>
              <a:defRPr sz="2000" b="1" kern="1200">
                <a:solidFill>
                  <a:schemeClr val="tx1"/>
                </a:solidFill>
                <a:latin typeface="+mn-lt"/>
                <a:ea typeface="+mn-ea"/>
                <a:cs typeface="+mn-cs"/>
              </a:defRPr>
            </a:lvl1pPr>
            <a:lvl2pPr marL="228600" indent="-228600" algn="l" defTabSz="457200" rtl="0" eaLnBrk="1" latinLnBrk="0" hangingPunct="1">
              <a:spcBef>
                <a:spcPts val="1200"/>
              </a:spcBef>
              <a:buClr>
                <a:schemeClr val="tx2"/>
              </a:buClr>
              <a:buFont typeface="Arial"/>
              <a:buChar char="•"/>
              <a:defRPr sz="2000" kern="1200">
                <a:solidFill>
                  <a:schemeClr val="tx1"/>
                </a:solidFill>
                <a:latin typeface="+mn-lt"/>
                <a:ea typeface="+mn-ea"/>
                <a:cs typeface="+mn-cs"/>
              </a:defRPr>
            </a:lvl2pPr>
            <a:lvl3pPr marL="548640" indent="-228600" algn="l" defTabSz="457200" rtl="0" eaLnBrk="1" latinLnBrk="0" hangingPunct="1">
              <a:spcBef>
                <a:spcPts val="600"/>
              </a:spcBef>
              <a:buClr>
                <a:schemeClr val="tx2"/>
              </a:buClr>
              <a:buFont typeface="Lucida Grande"/>
              <a:buChar char="–"/>
              <a:defRPr sz="1800" kern="1200">
                <a:solidFill>
                  <a:schemeClr val="tx1">
                    <a:lumMod val="75000"/>
                    <a:lumOff val="25000"/>
                  </a:schemeClr>
                </a:solidFill>
                <a:latin typeface="+mn-lt"/>
                <a:ea typeface="+mn-ea"/>
                <a:cs typeface="+mn-cs"/>
              </a:defRPr>
            </a:lvl3pPr>
            <a:lvl4pPr marL="914400" indent="-228600" algn="l" defTabSz="457200" rtl="0" eaLnBrk="1" latinLnBrk="0" hangingPunct="1">
              <a:spcBef>
                <a:spcPts val="600"/>
              </a:spcBef>
              <a:buClr>
                <a:schemeClr val="tx2"/>
              </a:buClr>
              <a:buFont typeface="Arial"/>
              <a:buChar char="•"/>
              <a:defRPr sz="1800" kern="1200">
                <a:solidFill>
                  <a:schemeClr val="tx1">
                    <a:lumMod val="75000"/>
                    <a:lumOff val="25000"/>
                  </a:schemeClr>
                </a:solidFill>
                <a:latin typeface="+mn-lt"/>
                <a:ea typeface="+mn-ea"/>
                <a:cs typeface="+mn-cs"/>
              </a:defRPr>
            </a:lvl4pPr>
            <a:lvl5pPr marL="1234440" indent="-182880" algn="l" defTabSz="457200" rtl="0" eaLnBrk="1" latinLnBrk="0" hangingPunct="1">
              <a:spcBef>
                <a:spcPts val="300"/>
              </a:spcBef>
              <a:buClr>
                <a:schemeClr val="tx2"/>
              </a:buClr>
              <a:buFont typeface="Arial"/>
              <a:buChar char="»"/>
              <a:defRPr sz="16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700" b="0" dirty="0" smtClean="0"/>
              <a:t>Prescription drug trend is the measure of growth in prescription spending per member per month (PMPM). Trend calculations take into account the effects of drug price, drug utilization </a:t>
            </a:r>
            <a:br>
              <a:rPr lang="en-US" sz="700" b="0" dirty="0" smtClean="0"/>
            </a:br>
            <a:r>
              <a:rPr lang="en-US" sz="700" b="0" dirty="0" smtClean="0"/>
              <a:t>and the mix of branded versus generic drugs as well as the positive effect of negotiated rebates on overall trend. The 2014 trend cohort represents CVS Caremark commercial clients—employers </a:t>
            </a:r>
            <a:br>
              <a:rPr lang="en-US" sz="700" b="0" dirty="0" smtClean="0"/>
            </a:br>
            <a:r>
              <a:rPr lang="en-US" sz="700" b="0" dirty="0" smtClean="0"/>
              <a:t>and health plans. </a:t>
            </a:r>
          </a:p>
          <a:p>
            <a:endParaRPr lang="en-US" sz="700" b="0" dirty="0"/>
          </a:p>
        </p:txBody>
      </p:sp>
    </p:spTree>
    <p:extLst>
      <p:ext uri="{BB962C8B-B14F-4D97-AF65-F5344CB8AC3E}">
        <p14:creationId xmlns="" xmlns:p14="http://schemas.microsoft.com/office/powerpoint/2010/main" val="75465485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93192"/>
            <a:ext cx="8677656" cy="822960"/>
          </a:xfrm>
        </p:spPr>
        <p:txBody>
          <a:bodyPr/>
          <a:lstStyle/>
          <a:p>
            <a:r>
              <a:rPr lang="en-US" dirty="0" smtClean="0"/>
              <a:t>Detailed analysis of 2015 reveals some moderation and key targets for controlling costs</a:t>
            </a:r>
            <a:endParaRPr lang="en-US" dirty="0"/>
          </a:p>
        </p:txBody>
      </p:sp>
      <p:sp>
        <p:nvSpPr>
          <p:cNvPr id="5" name="Text Placeholder 74"/>
          <p:cNvSpPr txBox="1">
            <a:spLocks/>
          </p:cNvSpPr>
          <p:nvPr/>
        </p:nvSpPr>
        <p:spPr>
          <a:xfrm>
            <a:off x="609441" y="5942166"/>
            <a:ext cx="8534559" cy="359029"/>
          </a:xfrm>
          <a:prstGeom prst="rect">
            <a:avLst/>
          </a:prstGeom>
        </p:spPr>
        <p:txBody>
          <a:bodyPr/>
          <a:lstStyle>
            <a:lvl1pPr marL="0" indent="0" algn="l" defTabSz="457200" rtl="0" eaLnBrk="1" latinLnBrk="0" hangingPunct="1">
              <a:spcBef>
                <a:spcPts val="1800"/>
              </a:spcBef>
              <a:buClr>
                <a:schemeClr val="tx2"/>
              </a:buClr>
              <a:buFont typeface="Arial"/>
              <a:buNone/>
              <a:defRPr sz="2000" b="1" kern="1200">
                <a:solidFill>
                  <a:schemeClr val="tx1"/>
                </a:solidFill>
                <a:latin typeface="+mn-lt"/>
                <a:ea typeface="+mn-ea"/>
                <a:cs typeface="+mn-cs"/>
              </a:defRPr>
            </a:lvl1pPr>
            <a:lvl2pPr marL="228600" indent="-228600" algn="l" defTabSz="457200" rtl="0" eaLnBrk="1" latinLnBrk="0" hangingPunct="1">
              <a:spcBef>
                <a:spcPts val="1200"/>
              </a:spcBef>
              <a:buClr>
                <a:schemeClr val="tx2"/>
              </a:buClr>
              <a:buFont typeface="Arial"/>
              <a:buChar char="•"/>
              <a:defRPr sz="2000" kern="1200">
                <a:solidFill>
                  <a:schemeClr val="tx1"/>
                </a:solidFill>
                <a:latin typeface="+mn-lt"/>
                <a:ea typeface="+mn-ea"/>
                <a:cs typeface="+mn-cs"/>
              </a:defRPr>
            </a:lvl2pPr>
            <a:lvl3pPr marL="548640" indent="-228600" algn="l" defTabSz="457200" rtl="0" eaLnBrk="1" latinLnBrk="0" hangingPunct="1">
              <a:spcBef>
                <a:spcPts val="600"/>
              </a:spcBef>
              <a:buClr>
                <a:schemeClr val="tx2"/>
              </a:buClr>
              <a:buFont typeface="Lucida Grande"/>
              <a:buChar char="–"/>
              <a:defRPr sz="1800" kern="1200">
                <a:solidFill>
                  <a:schemeClr val="tx1">
                    <a:lumMod val="75000"/>
                    <a:lumOff val="25000"/>
                  </a:schemeClr>
                </a:solidFill>
                <a:latin typeface="+mn-lt"/>
                <a:ea typeface="+mn-ea"/>
                <a:cs typeface="+mn-cs"/>
              </a:defRPr>
            </a:lvl3pPr>
            <a:lvl4pPr marL="914400" indent="-228600" algn="l" defTabSz="457200" rtl="0" eaLnBrk="1" latinLnBrk="0" hangingPunct="1">
              <a:spcBef>
                <a:spcPts val="600"/>
              </a:spcBef>
              <a:buClr>
                <a:schemeClr val="tx2"/>
              </a:buClr>
              <a:buFont typeface="Arial"/>
              <a:buChar char="•"/>
              <a:defRPr sz="1800" kern="1200">
                <a:solidFill>
                  <a:schemeClr val="tx1">
                    <a:lumMod val="75000"/>
                    <a:lumOff val="25000"/>
                  </a:schemeClr>
                </a:solidFill>
                <a:latin typeface="+mn-lt"/>
                <a:ea typeface="+mn-ea"/>
                <a:cs typeface="+mn-cs"/>
              </a:defRPr>
            </a:lvl4pPr>
            <a:lvl5pPr marL="1234440" indent="-182880" algn="l" defTabSz="457200" rtl="0" eaLnBrk="1" latinLnBrk="0" hangingPunct="1">
              <a:spcBef>
                <a:spcPts val="300"/>
              </a:spcBef>
              <a:buClr>
                <a:schemeClr val="tx2"/>
              </a:buClr>
              <a:buFont typeface="Arial"/>
              <a:buChar char="»"/>
              <a:defRPr sz="16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700" b="0" dirty="0" smtClean="0"/>
              <a:t>Prescription drug trend is the measure of growth in prescription spending per member per month (PMPM). Trend calculations take into account the effects of drug price, drug utilization and the mix of branded </a:t>
            </a:r>
            <a:br>
              <a:rPr lang="en-US" sz="700" b="0" dirty="0" smtClean="0"/>
            </a:br>
            <a:r>
              <a:rPr lang="en-US" sz="700" b="0" dirty="0" smtClean="0"/>
              <a:t>versus generic drugs as well as the positive effect of negotiated rebates on overall trend. The 2015 trend cohort represents CVS Caremark commercial clients—employers and health plans. </a:t>
            </a:r>
          </a:p>
          <a:p>
            <a:endParaRPr lang="en-US" sz="700" b="0" dirty="0"/>
          </a:p>
        </p:txBody>
      </p:sp>
      <p:sp>
        <p:nvSpPr>
          <p:cNvPr id="6" name="Text Placeholder 3"/>
          <p:cNvSpPr txBox="1">
            <a:spLocks/>
          </p:cNvSpPr>
          <p:nvPr/>
        </p:nvSpPr>
        <p:spPr>
          <a:xfrm>
            <a:off x="609447" y="1461771"/>
            <a:ext cx="8205370" cy="502601"/>
          </a:xfrm>
          <a:prstGeom prst="rect">
            <a:avLst/>
          </a:prstGeom>
          <a:solidFill>
            <a:srgbClr val="000000"/>
          </a:solidFill>
        </p:spPr>
        <p:txBody>
          <a:bodyPr/>
          <a:lstStyle>
            <a:lvl1pPr marL="0" indent="0" algn="l" defTabSz="457200" rtl="0" eaLnBrk="1" latinLnBrk="0" hangingPunct="1">
              <a:spcBef>
                <a:spcPts val="1800"/>
              </a:spcBef>
              <a:buClr>
                <a:schemeClr val="tx2"/>
              </a:buClr>
              <a:buFont typeface="Arial"/>
              <a:buNone/>
              <a:defRPr sz="2000" b="1" kern="1200">
                <a:solidFill>
                  <a:schemeClr val="tx1"/>
                </a:solidFill>
                <a:latin typeface="+mn-lt"/>
                <a:ea typeface="+mn-ea"/>
                <a:cs typeface="+mn-cs"/>
              </a:defRPr>
            </a:lvl1pPr>
            <a:lvl2pPr marL="228600" indent="-228600" algn="l" defTabSz="457200" rtl="0" eaLnBrk="1" latinLnBrk="0" hangingPunct="1">
              <a:spcBef>
                <a:spcPts val="1200"/>
              </a:spcBef>
              <a:buClr>
                <a:schemeClr val="tx2"/>
              </a:buClr>
              <a:buFont typeface="Arial"/>
              <a:buChar char="•"/>
              <a:defRPr sz="2000" kern="1200">
                <a:solidFill>
                  <a:schemeClr val="tx1"/>
                </a:solidFill>
                <a:latin typeface="+mn-lt"/>
                <a:ea typeface="+mn-ea"/>
                <a:cs typeface="+mn-cs"/>
              </a:defRPr>
            </a:lvl2pPr>
            <a:lvl3pPr marL="548640" indent="-228600" algn="l" defTabSz="457200" rtl="0" eaLnBrk="1" latinLnBrk="0" hangingPunct="1">
              <a:spcBef>
                <a:spcPts val="600"/>
              </a:spcBef>
              <a:buClr>
                <a:schemeClr val="tx2"/>
              </a:buClr>
              <a:buFont typeface="Lucida Grande"/>
              <a:buChar char="–"/>
              <a:defRPr sz="1800" kern="1200">
                <a:solidFill>
                  <a:schemeClr val="tx1">
                    <a:lumMod val="75000"/>
                    <a:lumOff val="25000"/>
                  </a:schemeClr>
                </a:solidFill>
                <a:latin typeface="+mn-lt"/>
                <a:ea typeface="+mn-ea"/>
                <a:cs typeface="+mn-cs"/>
              </a:defRPr>
            </a:lvl3pPr>
            <a:lvl4pPr marL="914400" indent="-228600" algn="l" defTabSz="457200" rtl="0" eaLnBrk="1" latinLnBrk="0" hangingPunct="1">
              <a:spcBef>
                <a:spcPts val="600"/>
              </a:spcBef>
              <a:buClr>
                <a:schemeClr val="tx2"/>
              </a:buClr>
              <a:buFont typeface="Arial"/>
              <a:buChar char="•"/>
              <a:defRPr sz="1800" kern="1200">
                <a:solidFill>
                  <a:schemeClr val="tx1">
                    <a:lumMod val="75000"/>
                    <a:lumOff val="25000"/>
                  </a:schemeClr>
                </a:solidFill>
                <a:latin typeface="+mn-lt"/>
                <a:ea typeface="+mn-ea"/>
                <a:cs typeface="+mn-cs"/>
              </a:defRPr>
            </a:lvl4pPr>
            <a:lvl5pPr marL="1234440" indent="-182880" algn="l" defTabSz="457200" rtl="0" eaLnBrk="1" latinLnBrk="0" hangingPunct="1">
              <a:spcBef>
                <a:spcPts val="300"/>
              </a:spcBef>
              <a:buClr>
                <a:schemeClr val="tx2"/>
              </a:buClr>
              <a:buFont typeface="Arial"/>
              <a:buChar char="»"/>
              <a:defRPr sz="16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30000"/>
              </a:lnSpc>
            </a:pPr>
            <a:r>
              <a:rPr lang="en-US" sz="1800" smtClean="0">
                <a:solidFill>
                  <a:srgbClr val="FFFFFF"/>
                </a:solidFill>
              </a:rPr>
              <a:t>COMPREHENSIVE LOOK AT 2015 TREND DRIVERS</a:t>
            </a:r>
            <a:endParaRPr lang="en-US" sz="1800" dirty="0">
              <a:solidFill>
                <a:srgbClr val="FFFFFF"/>
              </a:solidFill>
            </a:endParaRPr>
          </a:p>
        </p:txBody>
      </p:sp>
      <p:cxnSp>
        <p:nvCxnSpPr>
          <p:cNvPr id="8" name="Straight Connector 7"/>
          <p:cNvCxnSpPr/>
          <p:nvPr/>
        </p:nvCxnSpPr>
        <p:spPr bwMode="gray">
          <a:xfrm flipH="1" flipV="1">
            <a:off x="4869499" y="4426246"/>
            <a:ext cx="583112" cy="1"/>
          </a:xfrm>
          <a:prstGeom prst="line">
            <a:avLst/>
          </a:prstGeom>
          <a:ln w="12700" cmpd="sng">
            <a:solidFill>
              <a:schemeClr val="tx1"/>
            </a:solidFill>
            <a:prstDash val="sysDash"/>
            <a:miter lim="800000"/>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bwMode="gray">
          <a:xfrm>
            <a:off x="2633143" y="4382807"/>
            <a:ext cx="11849" cy="0"/>
          </a:xfrm>
          <a:prstGeom prst="line">
            <a:avLst/>
          </a:prstGeom>
          <a:ln w="12700" cmpd="sng">
            <a:solidFill>
              <a:schemeClr val="tx1"/>
            </a:solidFill>
            <a:prstDash val="sysDash"/>
            <a:miter lim="800000"/>
          </a:ln>
          <a:effectLst/>
        </p:spPr>
        <p:style>
          <a:lnRef idx="2">
            <a:schemeClr val="accent1"/>
          </a:lnRef>
          <a:fillRef idx="0">
            <a:schemeClr val="accent1"/>
          </a:fillRef>
          <a:effectRef idx="1">
            <a:schemeClr val="accent1"/>
          </a:effectRef>
          <a:fontRef idx="minor">
            <a:schemeClr val="tx1"/>
          </a:fontRef>
        </p:style>
      </p:cxnSp>
      <p:grpSp>
        <p:nvGrpSpPr>
          <p:cNvPr id="12" name="Group 2064"/>
          <p:cNvGrpSpPr/>
          <p:nvPr/>
        </p:nvGrpSpPr>
        <p:grpSpPr>
          <a:xfrm>
            <a:off x="1510577" y="3047326"/>
            <a:ext cx="3942036" cy="1376416"/>
            <a:chOff x="1573460" y="2924320"/>
            <a:chExt cx="6511119" cy="1376775"/>
          </a:xfrm>
        </p:grpSpPr>
        <p:cxnSp>
          <p:nvCxnSpPr>
            <p:cNvPr id="13" name="Straight Connector 12"/>
            <p:cNvCxnSpPr/>
            <p:nvPr/>
          </p:nvCxnSpPr>
          <p:spPr bwMode="gray">
            <a:xfrm flipV="1">
              <a:off x="8084579" y="2924320"/>
              <a:ext cx="0" cy="1373760"/>
            </a:xfrm>
            <a:prstGeom prst="line">
              <a:avLst/>
            </a:prstGeom>
            <a:ln w="12700" cmpd="sng">
              <a:solidFill>
                <a:schemeClr val="tx1"/>
              </a:solidFill>
              <a:prstDash val="sysDash"/>
              <a:miter lim="800000"/>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bwMode="gray">
            <a:xfrm flipV="1">
              <a:off x="1573460" y="3326406"/>
              <a:ext cx="0" cy="974689"/>
            </a:xfrm>
            <a:prstGeom prst="line">
              <a:avLst/>
            </a:prstGeom>
            <a:ln w="12700" cmpd="sng">
              <a:solidFill>
                <a:schemeClr val="tx1"/>
              </a:solidFill>
              <a:prstDash val="sysDash"/>
              <a:miter lim="800000"/>
            </a:ln>
            <a:effectLst/>
          </p:spPr>
          <p:style>
            <a:lnRef idx="2">
              <a:schemeClr val="accent1"/>
            </a:lnRef>
            <a:fillRef idx="0">
              <a:schemeClr val="accent1"/>
            </a:fillRef>
            <a:effectRef idx="1">
              <a:schemeClr val="accent1"/>
            </a:effectRef>
            <a:fontRef idx="minor">
              <a:schemeClr val="tx1"/>
            </a:fontRef>
          </p:style>
        </p:cxnSp>
      </p:grpSp>
      <p:grpSp>
        <p:nvGrpSpPr>
          <p:cNvPr id="15" name="Group 2054"/>
          <p:cNvGrpSpPr/>
          <p:nvPr/>
        </p:nvGrpSpPr>
        <p:grpSpPr>
          <a:xfrm>
            <a:off x="1981993" y="2616440"/>
            <a:ext cx="1122825" cy="3211569"/>
            <a:chOff x="2103761" y="2509089"/>
            <a:chExt cx="1158942" cy="3212406"/>
          </a:xfrm>
        </p:grpSpPr>
        <p:sp>
          <p:nvSpPr>
            <p:cNvPr id="16" name="Rectangle 15"/>
            <p:cNvSpPr/>
            <p:nvPr/>
          </p:nvSpPr>
          <p:spPr>
            <a:xfrm>
              <a:off x="2410936" y="2718632"/>
              <a:ext cx="829524" cy="21968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399" b="1" dirty="0">
                <a:solidFill>
                  <a:schemeClr val="bg1"/>
                </a:solidFill>
              </a:endParaRPr>
            </a:p>
          </p:txBody>
        </p:sp>
        <p:sp>
          <p:nvSpPr>
            <p:cNvPr id="17" name="Rectangle 16"/>
            <p:cNvSpPr/>
            <p:nvPr/>
          </p:nvSpPr>
          <p:spPr>
            <a:xfrm>
              <a:off x="2103761" y="5146722"/>
              <a:ext cx="1158942" cy="574773"/>
            </a:xfrm>
            <a:prstGeom prst="rect">
              <a:avLst/>
            </a:prstGeom>
          </p:spPr>
          <p:txBody>
            <a:bodyPr wrap="square">
              <a:spAutoFit/>
            </a:bodyPr>
            <a:lstStyle/>
            <a:p>
              <a:pPr algn="ctr">
                <a:lnSpc>
                  <a:spcPct val="95000"/>
                </a:lnSpc>
              </a:pPr>
              <a:r>
                <a:rPr lang="en-US" sz="1100" b="1" dirty="0"/>
                <a:t>SPECIALTY </a:t>
              </a:r>
              <a:br>
                <a:rPr lang="en-US" sz="1100" b="1" dirty="0"/>
              </a:br>
              <a:r>
                <a:rPr lang="en-US" sz="1100" b="1" dirty="0"/>
                <a:t>BRAND </a:t>
              </a:r>
              <a:br>
                <a:rPr lang="en-US" sz="1100" b="1" dirty="0"/>
              </a:br>
              <a:r>
                <a:rPr lang="en-US" sz="1100" b="1" dirty="0"/>
                <a:t>INFLATION</a:t>
              </a:r>
            </a:p>
          </p:txBody>
        </p:sp>
        <p:sp>
          <p:nvSpPr>
            <p:cNvPr id="18" name="TextBox 17"/>
            <p:cNvSpPr txBox="1"/>
            <p:nvPr/>
          </p:nvSpPr>
          <p:spPr>
            <a:xfrm>
              <a:off x="2413124" y="2509089"/>
              <a:ext cx="831858" cy="215444"/>
            </a:xfrm>
            <a:prstGeom prst="rect">
              <a:avLst/>
            </a:prstGeom>
            <a:noFill/>
          </p:spPr>
          <p:txBody>
            <a:bodyPr wrap="square" lIns="0" tIns="0" rIns="0" bIns="0" rtlCol="0">
              <a:spAutoFit/>
            </a:bodyPr>
            <a:lstStyle/>
            <a:p>
              <a:pPr algn="ctr"/>
              <a:r>
                <a:rPr lang="en-US" sz="1400" b="1" dirty="0"/>
                <a:t>$2.53</a:t>
              </a:r>
            </a:p>
          </p:txBody>
        </p:sp>
      </p:grpSp>
      <p:grpSp>
        <p:nvGrpSpPr>
          <p:cNvPr id="19" name="Group 2053"/>
          <p:cNvGrpSpPr/>
          <p:nvPr/>
        </p:nvGrpSpPr>
        <p:grpSpPr>
          <a:xfrm>
            <a:off x="1266322" y="2802115"/>
            <a:ext cx="1015936" cy="2867551"/>
            <a:chOff x="1388392" y="2694813"/>
            <a:chExt cx="1048616" cy="2868298"/>
          </a:xfrm>
        </p:grpSpPr>
        <p:sp>
          <p:nvSpPr>
            <p:cNvPr id="20" name="Rectangle 19"/>
            <p:cNvSpPr/>
            <p:nvPr/>
          </p:nvSpPr>
          <p:spPr>
            <a:xfrm>
              <a:off x="1591430" y="2940086"/>
              <a:ext cx="845578" cy="818352"/>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399" b="1" dirty="0">
                <a:solidFill>
                  <a:schemeClr val="bg1"/>
                </a:solidFill>
              </a:endParaRPr>
            </a:p>
          </p:txBody>
        </p:sp>
        <p:sp>
          <p:nvSpPr>
            <p:cNvPr id="21" name="Rectangle 20"/>
            <p:cNvSpPr/>
            <p:nvPr/>
          </p:nvSpPr>
          <p:spPr>
            <a:xfrm>
              <a:off x="1388392" y="5149152"/>
              <a:ext cx="1009317" cy="413959"/>
            </a:xfrm>
            <a:prstGeom prst="rect">
              <a:avLst/>
            </a:prstGeom>
          </p:spPr>
          <p:txBody>
            <a:bodyPr wrap="square">
              <a:spAutoFit/>
            </a:bodyPr>
            <a:lstStyle/>
            <a:p>
              <a:pPr algn="ctr">
                <a:lnSpc>
                  <a:spcPct val="95000"/>
                </a:lnSpc>
              </a:pPr>
              <a:r>
                <a:rPr lang="en-US" sz="1100" b="1" dirty="0"/>
                <a:t>BRAND </a:t>
              </a:r>
              <a:br>
                <a:rPr lang="en-US" sz="1100" b="1" dirty="0"/>
              </a:br>
              <a:r>
                <a:rPr lang="en-US" sz="1100" b="1" dirty="0"/>
                <a:t>INFLATION</a:t>
              </a:r>
            </a:p>
          </p:txBody>
        </p:sp>
        <p:sp>
          <p:nvSpPr>
            <p:cNvPr id="22" name="TextBox 21"/>
            <p:cNvSpPr txBox="1"/>
            <p:nvPr/>
          </p:nvSpPr>
          <p:spPr>
            <a:xfrm>
              <a:off x="1698713" y="2694813"/>
              <a:ext cx="631012" cy="215444"/>
            </a:xfrm>
            <a:prstGeom prst="rect">
              <a:avLst/>
            </a:prstGeom>
            <a:noFill/>
          </p:spPr>
          <p:txBody>
            <a:bodyPr wrap="square" lIns="0" tIns="0" rIns="0" bIns="0" rtlCol="0">
              <a:spAutoFit/>
            </a:bodyPr>
            <a:lstStyle/>
            <a:p>
              <a:pPr algn="ctr"/>
              <a:r>
                <a:rPr lang="en-US" sz="1400" b="1" dirty="0"/>
                <a:t>$6.88</a:t>
              </a:r>
            </a:p>
          </p:txBody>
        </p:sp>
      </p:grpSp>
      <p:sp>
        <p:nvSpPr>
          <p:cNvPr id="23" name="Rectangle 22"/>
          <p:cNvSpPr/>
          <p:nvPr/>
        </p:nvSpPr>
        <p:spPr>
          <a:xfrm>
            <a:off x="4585546" y="5286180"/>
            <a:ext cx="1226649" cy="413851"/>
          </a:xfrm>
          <a:prstGeom prst="rect">
            <a:avLst/>
          </a:prstGeom>
        </p:spPr>
        <p:txBody>
          <a:bodyPr wrap="square">
            <a:spAutoFit/>
          </a:bodyPr>
          <a:lstStyle/>
          <a:p>
            <a:pPr algn="ctr">
              <a:lnSpc>
                <a:spcPct val="95000"/>
              </a:lnSpc>
            </a:pPr>
            <a:r>
              <a:rPr lang="en-US" sz="1100" b="1" dirty="0"/>
              <a:t>PBM MANAGEMENT</a:t>
            </a:r>
          </a:p>
        </p:txBody>
      </p:sp>
      <p:sp>
        <p:nvSpPr>
          <p:cNvPr id="24" name="Rectangle 23"/>
          <p:cNvSpPr/>
          <p:nvPr/>
        </p:nvSpPr>
        <p:spPr>
          <a:xfrm>
            <a:off x="4710963" y="2573481"/>
            <a:ext cx="803679" cy="921884"/>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399" b="1" dirty="0">
              <a:solidFill>
                <a:schemeClr val="bg1"/>
              </a:solidFill>
            </a:endParaRPr>
          </a:p>
        </p:txBody>
      </p:sp>
      <p:grpSp>
        <p:nvGrpSpPr>
          <p:cNvPr id="25" name="Group 2055"/>
          <p:cNvGrpSpPr/>
          <p:nvPr/>
        </p:nvGrpSpPr>
        <p:grpSpPr>
          <a:xfrm>
            <a:off x="3790551" y="2331370"/>
            <a:ext cx="1060487" cy="3190212"/>
            <a:chOff x="3096835" y="2315350"/>
            <a:chExt cx="1094600" cy="2954740"/>
          </a:xfrm>
        </p:grpSpPr>
        <p:sp>
          <p:nvSpPr>
            <p:cNvPr id="26" name="Rectangle 25"/>
            <p:cNvSpPr/>
            <p:nvPr/>
          </p:nvSpPr>
          <p:spPr>
            <a:xfrm>
              <a:off x="3196421" y="2539591"/>
              <a:ext cx="856791" cy="140563"/>
            </a:xfrm>
            <a:prstGeom prst="rect">
              <a:avLst/>
            </a:prstGeom>
            <a:solidFill>
              <a:srgbClr val="9327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399" b="1" dirty="0">
                <a:solidFill>
                  <a:schemeClr val="bg1"/>
                </a:solidFill>
              </a:endParaRPr>
            </a:p>
          </p:txBody>
        </p:sp>
        <p:sp>
          <p:nvSpPr>
            <p:cNvPr id="27" name="Rectangle 26"/>
            <p:cNvSpPr/>
            <p:nvPr/>
          </p:nvSpPr>
          <p:spPr>
            <a:xfrm>
              <a:off x="3096835" y="5035690"/>
              <a:ext cx="1094600" cy="234400"/>
            </a:xfrm>
            <a:prstGeom prst="rect">
              <a:avLst/>
            </a:prstGeom>
          </p:spPr>
          <p:txBody>
            <a:bodyPr wrap="square">
              <a:spAutoFit/>
            </a:bodyPr>
            <a:lstStyle/>
            <a:p>
              <a:pPr algn="ctr">
                <a:lnSpc>
                  <a:spcPct val="95000"/>
                </a:lnSpc>
              </a:pPr>
              <a:r>
                <a:rPr lang="en-US" sz="1100" b="1" dirty="0"/>
                <a:t>UTILIZATION</a:t>
              </a:r>
            </a:p>
          </p:txBody>
        </p:sp>
        <p:sp>
          <p:nvSpPr>
            <p:cNvPr id="28" name="TextBox 27"/>
            <p:cNvSpPr txBox="1"/>
            <p:nvPr/>
          </p:nvSpPr>
          <p:spPr>
            <a:xfrm>
              <a:off x="3213269" y="2315350"/>
              <a:ext cx="827306" cy="199490"/>
            </a:xfrm>
            <a:prstGeom prst="rect">
              <a:avLst/>
            </a:prstGeom>
            <a:noFill/>
          </p:spPr>
          <p:txBody>
            <a:bodyPr wrap="square" lIns="0" tIns="0" rIns="0" bIns="0" rtlCol="0">
              <a:spAutoFit/>
            </a:bodyPr>
            <a:lstStyle/>
            <a:p>
              <a:pPr algn="ctr"/>
              <a:r>
                <a:rPr lang="en-US" sz="1400" b="1" dirty="0"/>
                <a:t>$1.18</a:t>
              </a:r>
            </a:p>
          </p:txBody>
        </p:sp>
      </p:grpSp>
      <p:grpSp>
        <p:nvGrpSpPr>
          <p:cNvPr id="29" name="Group 2058"/>
          <p:cNvGrpSpPr/>
          <p:nvPr/>
        </p:nvGrpSpPr>
        <p:grpSpPr>
          <a:xfrm>
            <a:off x="2875592" y="2509034"/>
            <a:ext cx="1116111" cy="3166355"/>
            <a:chOff x="5389736" y="2281909"/>
            <a:chExt cx="1152012" cy="3167180"/>
          </a:xfrm>
        </p:grpSpPr>
        <p:sp>
          <p:nvSpPr>
            <p:cNvPr id="30" name="Rectangle 29"/>
            <p:cNvSpPr/>
            <p:nvPr/>
          </p:nvSpPr>
          <p:spPr>
            <a:xfrm>
              <a:off x="5389736" y="5035130"/>
              <a:ext cx="1152012" cy="413959"/>
            </a:xfrm>
            <a:prstGeom prst="rect">
              <a:avLst/>
            </a:prstGeom>
          </p:spPr>
          <p:txBody>
            <a:bodyPr wrap="square">
              <a:spAutoFit/>
            </a:bodyPr>
            <a:lstStyle/>
            <a:p>
              <a:pPr algn="ctr">
                <a:lnSpc>
                  <a:spcPct val="95000"/>
                </a:lnSpc>
              </a:pPr>
              <a:r>
                <a:rPr lang="en-US" sz="1100" b="1" dirty="0"/>
                <a:t>GENERICS INFLATION</a:t>
              </a:r>
            </a:p>
          </p:txBody>
        </p:sp>
        <p:sp>
          <p:nvSpPr>
            <p:cNvPr id="31" name="Rectangle 30"/>
            <p:cNvSpPr/>
            <p:nvPr/>
          </p:nvSpPr>
          <p:spPr>
            <a:xfrm>
              <a:off x="5604091" y="2498737"/>
              <a:ext cx="829525" cy="99902"/>
            </a:xfrm>
            <a:prstGeom prst="rect">
              <a:avLst/>
            </a:prstGeom>
            <a:solidFill>
              <a:srgbClr val="EA760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399" b="1" dirty="0">
                <a:solidFill>
                  <a:schemeClr val="bg1"/>
                </a:solidFill>
              </a:endParaRPr>
            </a:p>
          </p:txBody>
        </p:sp>
        <p:sp>
          <p:nvSpPr>
            <p:cNvPr id="32" name="TextBox 31"/>
            <p:cNvSpPr txBox="1"/>
            <p:nvPr/>
          </p:nvSpPr>
          <p:spPr>
            <a:xfrm>
              <a:off x="5609385" y="2281909"/>
              <a:ext cx="827020" cy="215444"/>
            </a:xfrm>
            <a:prstGeom prst="rect">
              <a:avLst/>
            </a:prstGeom>
            <a:noFill/>
          </p:spPr>
          <p:txBody>
            <a:bodyPr wrap="square" lIns="0" tIns="0" rIns="0" bIns="0" rtlCol="0">
              <a:spAutoFit/>
            </a:bodyPr>
            <a:lstStyle/>
            <a:p>
              <a:pPr algn="ctr"/>
              <a:r>
                <a:rPr lang="en-US" sz="1400" b="1" dirty="0"/>
                <a:t>$0.63</a:t>
              </a:r>
            </a:p>
          </p:txBody>
        </p:sp>
      </p:grpSp>
      <p:cxnSp>
        <p:nvCxnSpPr>
          <p:cNvPr id="33" name="Straight Connector 32"/>
          <p:cNvCxnSpPr/>
          <p:nvPr/>
        </p:nvCxnSpPr>
        <p:spPr bwMode="gray">
          <a:xfrm flipH="1" flipV="1">
            <a:off x="458318" y="5229960"/>
            <a:ext cx="6050254" cy="7706"/>
          </a:xfrm>
          <a:prstGeom prst="line">
            <a:avLst/>
          </a:prstGeom>
          <a:ln w="12700" cmpd="sng">
            <a:solidFill>
              <a:schemeClr val="tx1"/>
            </a:solidFill>
            <a:miter lim="800000"/>
          </a:ln>
          <a:effectLst/>
        </p:spPr>
        <p:style>
          <a:lnRef idx="2">
            <a:schemeClr val="accent1"/>
          </a:lnRef>
          <a:fillRef idx="0">
            <a:schemeClr val="accent1"/>
          </a:fillRef>
          <a:effectRef idx="1">
            <a:schemeClr val="accent1"/>
          </a:effectRef>
          <a:fontRef idx="minor">
            <a:schemeClr val="tx1"/>
          </a:fontRef>
        </p:style>
      </p:cxnSp>
      <p:grpSp>
        <p:nvGrpSpPr>
          <p:cNvPr id="34" name="Group 2061"/>
          <p:cNvGrpSpPr/>
          <p:nvPr/>
        </p:nvGrpSpPr>
        <p:grpSpPr>
          <a:xfrm>
            <a:off x="659518" y="3864858"/>
            <a:ext cx="803676" cy="1643645"/>
            <a:chOff x="785050" y="3742065"/>
            <a:chExt cx="829527" cy="1644073"/>
          </a:xfrm>
        </p:grpSpPr>
        <p:sp>
          <p:nvSpPr>
            <p:cNvPr id="35" name="Rectangle 34"/>
            <p:cNvSpPr/>
            <p:nvPr/>
          </p:nvSpPr>
          <p:spPr>
            <a:xfrm>
              <a:off x="868961" y="5132992"/>
              <a:ext cx="609613" cy="253146"/>
            </a:xfrm>
            <a:prstGeom prst="rect">
              <a:avLst/>
            </a:prstGeom>
          </p:spPr>
          <p:txBody>
            <a:bodyPr wrap="square">
              <a:spAutoFit/>
            </a:bodyPr>
            <a:lstStyle/>
            <a:p>
              <a:pPr algn="ctr">
                <a:lnSpc>
                  <a:spcPct val="95000"/>
                </a:lnSpc>
              </a:pPr>
              <a:r>
                <a:rPr lang="en-US" sz="1100" b="1" dirty="0"/>
                <a:t>2014</a:t>
              </a:r>
            </a:p>
          </p:txBody>
        </p:sp>
        <p:grpSp>
          <p:nvGrpSpPr>
            <p:cNvPr id="36" name="Group 2060"/>
            <p:cNvGrpSpPr/>
            <p:nvPr/>
          </p:nvGrpSpPr>
          <p:grpSpPr>
            <a:xfrm>
              <a:off x="785050" y="3742065"/>
              <a:ext cx="829527" cy="1365460"/>
              <a:chOff x="785050" y="3742065"/>
              <a:chExt cx="829527" cy="1365460"/>
            </a:xfrm>
          </p:grpSpPr>
          <p:sp>
            <p:nvSpPr>
              <p:cNvPr id="37" name="Rectangle 36"/>
              <p:cNvSpPr/>
              <p:nvPr/>
            </p:nvSpPr>
            <p:spPr>
              <a:xfrm>
                <a:off x="785050" y="3742065"/>
                <a:ext cx="829527" cy="136546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399" b="1" dirty="0">
                  <a:solidFill>
                    <a:schemeClr val="bg1"/>
                  </a:solidFill>
                </a:endParaRPr>
              </a:p>
            </p:txBody>
          </p:sp>
          <p:sp>
            <p:nvSpPr>
              <p:cNvPr id="38" name="TextBox 37"/>
              <p:cNvSpPr txBox="1"/>
              <p:nvPr/>
            </p:nvSpPr>
            <p:spPr>
              <a:xfrm>
                <a:off x="884307" y="3791856"/>
                <a:ext cx="631012" cy="215444"/>
              </a:xfrm>
              <a:prstGeom prst="rect">
                <a:avLst/>
              </a:prstGeom>
              <a:noFill/>
            </p:spPr>
            <p:txBody>
              <a:bodyPr wrap="square" lIns="0" tIns="0" rIns="0" bIns="0" rtlCol="0">
                <a:spAutoFit/>
              </a:bodyPr>
              <a:lstStyle/>
              <a:p>
                <a:pPr algn="ctr"/>
                <a:r>
                  <a:rPr lang="en-US" sz="1400" b="1" dirty="0">
                    <a:solidFill>
                      <a:schemeClr val="bg1"/>
                    </a:solidFill>
                  </a:rPr>
                  <a:t>$90.49</a:t>
                </a:r>
              </a:p>
            </p:txBody>
          </p:sp>
        </p:grpSp>
      </p:grpSp>
      <p:grpSp>
        <p:nvGrpSpPr>
          <p:cNvPr id="39" name="Group 28"/>
          <p:cNvGrpSpPr/>
          <p:nvPr/>
        </p:nvGrpSpPr>
        <p:grpSpPr>
          <a:xfrm>
            <a:off x="5476176" y="3495365"/>
            <a:ext cx="838244" cy="2007998"/>
            <a:chOff x="7757508" y="3333208"/>
            <a:chExt cx="838462" cy="2113904"/>
          </a:xfrm>
        </p:grpSpPr>
        <p:sp>
          <p:nvSpPr>
            <p:cNvPr id="40" name="Rectangle 39"/>
            <p:cNvSpPr/>
            <p:nvPr/>
          </p:nvSpPr>
          <p:spPr>
            <a:xfrm>
              <a:off x="7757508" y="5180684"/>
              <a:ext cx="794572" cy="266428"/>
            </a:xfrm>
            <a:prstGeom prst="rect">
              <a:avLst/>
            </a:prstGeom>
          </p:spPr>
          <p:txBody>
            <a:bodyPr wrap="square">
              <a:spAutoFit/>
            </a:bodyPr>
            <a:lstStyle/>
            <a:p>
              <a:pPr algn="ctr">
                <a:lnSpc>
                  <a:spcPct val="95000"/>
                </a:lnSpc>
              </a:pPr>
              <a:r>
                <a:rPr lang="en-US" sz="1100" b="1" dirty="0"/>
                <a:t>2015</a:t>
              </a:r>
            </a:p>
          </p:txBody>
        </p:sp>
        <p:sp>
          <p:nvSpPr>
            <p:cNvPr id="41" name="Rectangle 40"/>
            <p:cNvSpPr/>
            <p:nvPr/>
          </p:nvSpPr>
          <p:spPr>
            <a:xfrm>
              <a:off x="7792085" y="3333208"/>
              <a:ext cx="803885" cy="184848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399" b="1" dirty="0">
                <a:solidFill>
                  <a:schemeClr val="bg1"/>
                </a:solidFill>
              </a:endParaRPr>
            </a:p>
          </p:txBody>
        </p:sp>
      </p:grpSp>
      <p:cxnSp>
        <p:nvCxnSpPr>
          <p:cNvPr id="42" name="Straight Connector 41"/>
          <p:cNvCxnSpPr/>
          <p:nvPr/>
        </p:nvCxnSpPr>
        <p:spPr bwMode="gray">
          <a:xfrm flipH="1" flipV="1">
            <a:off x="1511914" y="4423747"/>
            <a:ext cx="470079" cy="2500"/>
          </a:xfrm>
          <a:prstGeom prst="line">
            <a:avLst/>
          </a:prstGeom>
          <a:ln w="12700" cmpd="sng">
            <a:solidFill>
              <a:schemeClr val="tx1"/>
            </a:solidFill>
            <a:prstDash val="sysDash"/>
            <a:miter lim="800000"/>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1749257" y="4269319"/>
            <a:ext cx="3264864" cy="313850"/>
          </a:xfrm>
          <a:prstGeom prst="rect">
            <a:avLst/>
          </a:prstGeom>
          <a:solidFill>
            <a:schemeClr val="accent4">
              <a:lumMod val="50000"/>
            </a:schemeClr>
          </a:solidFill>
          <a:ln w="28575">
            <a:solidFill>
              <a:schemeClr val="bg1"/>
            </a:solidFill>
          </a:ln>
          <a:effectLst>
            <a:outerShdw blurRad="50800" dist="38100" dir="2700000" algn="tl" rotWithShape="0">
              <a:prstClr val="black">
                <a:alpha val="40000"/>
              </a:prstClr>
            </a:outerShdw>
          </a:effectLst>
        </p:spPr>
        <p:txBody>
          <a:bodyPr wrap="square" lIns="45708" tIns="45708" rIns="45708" bIns="45708" rtlCol="0" anchor="ctr" anchorCtr="0">
            <a:spAutoFit/>
          </a:bodyPr>
          <a:lstStyle/>
          <a:p>
            <a:pPr algn="ctr">
              <a:lnSpc>
                <a:spcPct val="90000"/>
              </a:lnSpc>
            </a:pPr>
            <a:r>
              <a:rPr lang="en-US" sz="1200" b="1" dirty="0">
                <a:solidFill>
                  <a:schemeClr val="bg1"/>
                </a:solidFill>
              </a:rPr>
              <a:t>2015 Trend After Rebates: </a:t>
            </a:r>
            <a:r>
              <a:rPr lang="en-US" sz="1600" b="1" dirty="0">
                <a:solidFill>
                  <a:schemeClr val="bg1"/>
                </a:solidFill>
              </a:rPr>
              <a:t>5.0%</a:t>
            </a:r>
          </a:p>
        </p:txBody>
      </p:sp>
      <p:sp>
        <p:nvSpPr>
          <p:cNvPr id="44" name="TextBox 43"/>
          <p:cNvSpPr txBox="1"/>
          <p:nvPr/>
        </p:nvSpPr>
        <p:spPr>
          <a:xfrm>
            <a:off x="4736105" y="3121173"/>
            <a:ext cx="716507" cy="215388"/>
          </a:xfrm>
          <a:prstGeom prst="rect">
            <a:avLst/>
          </a:prstGeom>
          <a:noFill/>
        </p:spPr>
        <p:txBody>
          <a:bodyPr wrap="square" lIns="0" tIns="0" rIns="0" bIns="0" rtlCol="0">
            <a:spAutoFit/>
          </a:bodyPr>
          <a:lstStyle/>
          <a:p>
            <a:pPr algn="ctr"/>
            <a:r>
              <a:rPr lang="en-US" sz="1400" b="1" dirty="0">
                <a:solidFill>
                  <a:schemeClr val="bg1"/>
                </a:solidFill>
              </a:rPr>
              <a:t>($6.71)</a:t>
            </a:r>
          </a:p>
        </p:txBody>
      </p:sp>
      <p:sp>
        <p:nvSpPr>
          <p:cNvPr id="45" name="Rectangle 44"/>
          <p:cNvSpPr/>
          <p:nvPr/>
        </p:nvSpPr>
        <p:spPr>
          <a:xfrm>
            <a:off x="5072785" y="2215706"/>
            <a:ext cx="2220766" cy="71884"/>
          </a:xfrm>
          <a:prstGeom prst="rect">
            <a:avLst/>
          </a:prstGeom>
          <a:solidFill>
            <a:schemeClr val="tx1"/>
          </a:solidFill>
          <a:ln>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199" b="1" dirty="0">
              <a:solidFill>
                <a:schemeClr val="bg1"/>
              </a:solidFill>
            </a:endParaRPr>
          </a:p>
        </p:txBody>
      </p:sp>
      <p:sp>
        <p:nvSpPr>
          <p:cNvPr id="46" name="Down Arrow 45"/>
          <p:cNvSpPr/>
          <p:nvPr/>
        </p:nvSpPr>
        <p:spPr>
          <a:xfrm>
            <a:off x="5026737" y="2216595"/>
            <a:ext cx="172134" cy="293370"/>
          </a:xfrm>
          <a:prstGeom prst="downArrow">
            <a:avLst/>
          </a:prstGeom>
          <a:solidFill>
            <a:schemeClr val="tx1"/>
          </a:solidFill>
          <a:ln>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199" b="1" dirty="0">
              <a:solidFill>
                <a:schemeClr val="bg1"/>
              </a:solidFill>
            </a:endParaRPr>
          </a:p>
        </p:txBody>
      </p:sp>
      <p:sp>
        <p:nvSpPr>
          <p:cNvPr id="47" name="TextBox 46"/>
          <p:cNvSpPr txBox="1"/>
          <p:nvPr/>
        </p:nvSpPr>
        <p:spPr>
          <a:xfrm>
            <a:off x="5603978" y="3532933"/>
            <a:ext cx="611348" cy="215388"/>
          </a:xfrm>
          <a:prstGeom prst="rect">
            <a:avLst/>
          </a:prstGeom>
          <a:noFill/>
        </p:spPr>
        <p:txBody>
          <a:bodyPr wrap="square" lIns="0" tIns="0" rIns="0" bIns="0" rtlCol="0">
            <a:spAutoFit/>
          </a:bodyPr>
          <a:lstStyle/>
          <a:p>
            <a:pPr algn="ctr"/>
            <a:r>
              <a:rPr lang="en-US" sz="1400" b="1" dirty="0">
                <a:solidFill>
                  <a:schemeClr val="bg1"/>
                </a:solidFill>
              </a:rPr>
              <a:t>$95.00</a:t>
            </a:r>
          </a:p>
        </p:txBody>
      </p:sp>
      <p:grpSp>
        <p:nvGrpSpPr>
          <p:cNvPr id="48" name="Group 44"/>
          <p:cNvGrpSpPr/>
          <p:nvPr/>
        </p:nvGrpSpPr>
        <p:grpSpPr>
          <a:xfrm>
            <a:off x="6676303" y="2137626"/>
            <a:ext cx="2681163" cy="3665004"/>
            <a:chOff x="2635596" y="1368425"/>
            <a:chExt cx="3271492" cy="4471972"/>
          </a:xfrm>
        </p:grpSpPr>
        <p:sp>
          <p:nvSpPr>
            <p:cNvPr id="49" name="Rectangle 48"/>
            <p:cNvSpPr/>
            <p:nvPr/>
          </p:nvSpPr>
          <p:spPr>
            <a:xfrm>
              <a:off x="2719505" y="1905001"/>
              <a:ext cx="2289158" cy="3608013"/>
            </a:xfrm>
            <a:prstGeom prst="rect">
              <a:avLst/>
            </a:prstGeom>
            <a:noFill/>
            <a:ln>
              <a:solidFill>
                <a:schemeClr val="tx2"/>
              </a:solidFill>
              <a:miter lim="800000"/>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999" b="1" dirty="0">
                <a:solidFill>
                  <a:prstClr val="white"/>
                </a:solidFill>
              </a:endParaRPr>
            </a:p>
          </p:txBody>
        </p:sp>
        <p:sp>
          <p:nvSpPr>
            <p:cNvPr id="50" name="Rectangle 49"/>
            <p:cNvSpPr/>
            <p:nvPr/>
          </p:nvSpPr>
          <p:spPr>
            <a:xfrm>
              <a:off x="2719505" y="1368425"/>
              <a:ext cx="2289158" cy="731838"/>
            </a:xfrm>
            <a:prstGeom prst="rect">
              <a:avLst/>
            </a:prstGeom>
            <a:solidFill>
              <a:schemeClr val="bg1">
                <a:lumMod val="85000"/>
              </a:schemeClr>
            </a:solidFill>
            <a:ln>
              <a:solidFill>
                <a:schemeClr val="tx2"/>
              </a:solidFill>
              <a:miter lim="800000"/>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999" b="1" dirty="0">
                <a:solidFill>
                  <a:prstClr val="white"/>
                </a:solidFill>
              </a:endParaRPr>
            </a:p>
          </p:txBody>
        </p:sp>
        <p:sp>
          <p:nvSpPr>
            <p:cNvPr id="51" name="Rectangle 50"/>
            <p:cNvSpPr/>
            <p:nvPr/>
          </p:nvSpPr>
          <p:spPr>
            <a:xfrm>
              <a:off x="2707884" y="1371600"/>
              <a:ext cx="2276458" cy="727074"/>
            </a:xfrm>
            <a:prstGeom prst="rect">
              <a:avLst/>
            </a:prstGeom>
            <a:noFill/>
            <a:ln>
              <a:noFill/>
              <a:miter lim="800000"/>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b="1" spc="200" dirty="0">
                  <a:solidFill>
                    <a:srgbClr val="CC0000"/>
                  </a:solidFill>
                </a:rPr>
                <a:t>HELPING DELIVER</a:t>
              </a:r>
              <a:br>
                <a:rPr lang="en-US" sz="1100" b="1" spc="200" dirty="0">
                  <a:solidFill>
                    <a:srgbClr val="CC0000"/>
                  </a:solidFill>
                </a:rPr>
              </a:br>
              <a:r>
                <a:rPr lang="en-US" sz="1100" b="1" spc="200" dirty="0">
                  <a:solidFill>
                    <a:srgbClr val="CC0000"/>
                  </a:solidFill>
                </a:rPr>
                <a:t>LOWEST NET COST</a:t>
              </a:r>
            </a:p>
          </p:txBody>
        </p:sp>
        <p:grpSp>
          <p:nvGrpSpPr>
            <p:cNvPr id="52" name="Group 88"/>
            <p:cNvGrpSpPr>
              <a:grpSpLocks/>
            </p:cNvGrpSpPr>
            <p:nvPr/>
          </p:nvGrpSpPr>
          <p:grpSpPr bwMode="auto">
            <a:xfrm>
              <a:off x="2713190" y="2751557"/>
              <a:ext cx="3193898" cy="550443"/>
              <a:chOff x="-14716" y="3224876"/>
              <a:chExt cx="3194188" cy="550921"/>
            </a:xfrm>
          </p:grpSpPr>
          <p:sp>
            <p:nvSpPr>
              <p:cNvPr id="76" name="Rectangle 75"/>
              <p:cNvSpPr/>
              <p:nvPr/>
            </p:nvSpPr>
            <p:spPr>
              <a:xfrm rot="10800000">
                <a:off x="636062" y="3240345"/>
                <a:ext cx="2543410" cy="535452"/>
              </a:xfrm>
              <a:prstGeom prst="rect">
                <a:avLst/>
              </a:prstGeom>
              <a:noFill/>
              <a:ln>
                <a:noFill/>
                <a:miter lim="800000"/>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999" b="1" dirty="0">
                  <a:solidFill>
                    <a:prstClr val="white"/>
                  </a:solidFill>
                </a:endParaRPr>
              </a:p>
            </p:txBody>
          </p:sp>
          <p:sp>
            <p:nvSpPr>
              <p:cNvPr id="77" name="Rectangle 46"/>
              <p:cNvSpPr>
                <a:spLocks noChangeArrowheads="1"/>
              </p:cNvSpPr>
              <p:nvPr/>
            </p:nvSpPr>
            <p:spPr bwMode="auto">
              <a:xfrm>
                <a:off x="-14716" y="3224876"/>
                <a:ext cx="2284060" cy="484745"/>
              </a:xfrm>
              <a:prstGeom prst="rect">
                <a:avLst/>
              </a:prstGeom>
              <a:noFill/>
              <a:ln w="9525">
                <a:noFill/>
                <a:miter lim="800000"/>
                <a:headEnd/>
                <a:tailEnd/>
              </a:ln>
            </p:spPr>
            <p:txBody>
              <a:bodyPr wrap="square">
                <a:spAutoFit/>
              </a:bodyPr>
              <a:lstStyle/>
              <a:p>
                <a:pPr algn="ctr">
                  <a:lnSpc>
                    <a:spcPct val="90000"/>
                  </a:lnSpc>
                </a:pPr>
                <a:r>
                  <a:rPr lang="en-US" sz="1100" b="1" dirty="0">
                    <a:solidFill>
                      <a:srgbClr val="18649D"/>
                    </a:solidFill>
                  </a:rPr>
                  <a:t>Intelligent </a:t>
                </a:r>
                <a:br>
                  <a:rPr lang="en-US" sz="1100" b="1" dirty="0">
                    <a:solidFill>
                      <a:srgbClr val="18649D"/>
                    </a:solidFill>
                  </a:rPr>
                </a:br>
                <a:r>
                  <a:rPr lang="en-US" sz="1100" b="1" dirty="0">
                    <a:solidFill>
                      <a:srgbClr val="18649D"/>
                    </a:solidFill>
                  </a:rPr>
                  <a:t>Purchasing</a:t>
                </a:r>
              </a:p>
            </p:txBody>
          </p:sp>
        </p:grpSp>
        <p:grpSp>
          <p:nvGrpSpPr>
            <p:cNvPr id="53" name="Group 63"/>
            <p:cNvGrpSpPr>
              <a:grpSpLocks noChangeAspect="1"/>
            </p:cNvGrpSpPr>
            <p:nvPr/>
          </p:nvGrpSpPr>
          <p:grpSpPr bwMode="auto">
            <a:xfrm>
              <a:off x="3576923" y="2190750"/>
              <a:ext cx="549275" cy="549275"/>
              <a:chOff x="531231" y="2533650"/>
              <a:chExt cx="654050" cy="654050"/>
            </a:xfrm>
          </p:grpSpPr>
          <p:sp>
            <p:nvSpPr>
              <p:cNvPr id="72" name="Oval 71"/>
              <p:cNvSpPr/>
              <p:nvPr/>
            </p:nvSpPr>
            <p:spPr bwMode="auto">
              <a:xfrm>
                <a:off x="531231" y="2533650"/>
                <a:ext cx="654050" cy="654050"/>
              </a:xfrm>
              <a:prstGeom prst="ellipse">
                <a:avLst/>
              </a:prstGeom>
              <a:solidFill>
                <a:schemeClr val="accent1">
                  <a:lumMod val="75000"/>
                </a:schemeClr>
              </a:solidFill>
              <a:ln w="19050">
                <a:solidFill>
                  <a:schemeClr val="bg1"/>
                </a:solidFill>
                <a:miter lim="800000"/>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799" b="1" dirty="0">
                  <a:solidFill>
                    <a:prstClr val="white"/>
                  </a:solidFill>
                </a:endParaRPr>
              </a:p>
            </p:txBody>
          </p:sp>
          <p:grpSp>
            <p:nvGrpSpPr>
              <p:cNvPr id="73" name="Group 124"/>
              <p:cNvGrpSpPr/>
              <p:nvPr/>
            </p:nvGrpSpPr>
            <p:grpSpPr bwMode="auto">
              <a:xfrm>
                <a:off x="667562" y="2598224"/>
                <a:ext cx="381451" cy="524903"/>
                <a:chOff x="395486" y="3731261"/>
                <a:chExt cx="542902" cy="747162"/>
              </a:xfrm>
              <a:solidFill>
                <a:schemeClr val="bg1"/>
              </a:solidFill>
            </p:grpSpPr>
            <p:sp>
              <p:nvSpPr>
                <p:cNvPr id="74" name="Freeform 13"/>
                <p:cNvSpPr>
                  <a:spLocks noChangeAspect="1" noEditPoints="1"/>
                </p:cNvSpPr>
                <p:nvPr/>
              </p:nvSpPr>
              <p:spPr bwMode="auto">
                <a:xfrm>
                  <a:off x="543678" y="3784386"/>
                  <a:ext cx="235258" cy="461206"/>
                </a:xfrm>
                <a:custGeom>
                  <a:avLst/>
                  <a:gdLst>
                    <a:gd name="T0" fmla="*/ 63 w 72"/>
                    <a:gd name="T1" fmla="*/ 78 h 144"/>
                    <a:gd name="T2" fmla="*/ 42 w 72"/>
                    <a:gd name="T3" fmla="*/ 70 h 144"/>
                    <a:gd name="T4" fmla="*/ 39 w 72"/>
                    <a:gd name="T5" fmla="*/ 69 h 144"/>
                    <a:gd name="T6" fmla="*/ 39 w 72"/>
                    <a:gd name="T7" fmla="*/ 23 h 144"/>
                    <a:gd name="T8" fmla="*/ 42 w 72"/>
                    <a:gd name="T9" fmla="*/ 23 h 144"/>
                    <a:gd name="T10" fmla="*/ 65 w 72"/>
                    <a:gd name="T11" fmla="*/ 46 h 144"/>
                    <a:gd name="T12" fmla="*/ 72 w 72"/>
                    <a:gd name="T13" fmla="*/ 46 h 144"/>
                    <a:gd name="T14" fmla="*/ 63 w 72"/>
                    <a:gd name="T15" fmla="*/ 25 h 144"/>
                    <a:gd name="T16" fmla="*/ 42 w 72"/>
                    <a:gd name="T17" fmla="*/ 16 h 144"/>
                    <a:gd name="T18" fmla="*/ 39 w 72"/>
                    <a:gd name="T19" fmla="*/ 16 h 144"/>
                    <a:gd name="T20" fmla="*/ 39 w 72"/>
                    <a:gd name="T21" fmla="*/ 0 h 144"/>
                    <a:gd name="T22" fmla="*/ 33 w 72"/>
                    <a:gd name="T23" fmla="*/ 0 h 144"/>
                    <a:gd name="T24" fmla="*/ 33 w 72"/>
                    <a:gd name="T25" fmla="*/ 16 h 144"/>
                    <a:gd name="T26" fmla="*/ 30 w 72"/>
                    <a:gd name="T27" fmla="*/ 16 h 144"/>
                    <a:gd name="T28" fmla="*/ 9 w 72"/>
                    <a:gd name="T29" fmla="*/ 25 h 144"/>
                    <a:gd name="T30" fmla="*/ 1 w 72"/>
                    <a:gd name="T31" fmla="*/ 46 h 144"/>
                    <a:gd name="T32" fmla="*/ 10 w 72"/>
                    <a:gd name="T33" fmla="*/ 66 h 144"/>
                    <a:gd name="T34" fmla="*/ 30 w 72"/>
                    <a:gd name="T35" fmla="*/ 74 h 144"/>
                    <a:gd name="T36" fmla="*/ 33 w 72"/>
                    <a:gd name="T37" fmla="*/ 75 h 144"/>
                    <a:gd name="T38" fmla="*/ 33 w 72"/>
                    <a:gd name="T39" fmla="*/ 121 h 144"/>
                    <a:gd name="T40" fmla="*/ 30 w 72"/>
                    <a:gd name="T41" fmla="*/ 121 h 144"/>
                    <a:gd name="T42" fmla="*/ 7 w 72"/>
                    <a:gd name="T43" fmla="*/ 98 h 144"/>
                    <a:gd name="T44" fmla="*/ 0 w 72"/>
                    <a:gd name="T45" fmla="*/ 98 h 144"/>
                    <a:gd name="T46" fmla="*/ 9 w 72"/>
                    <a:gd name="T47" fmla="*/ 119 h 144"/>
                    <a:gd name="T48" fmla="*/ 30 w 72"/>
                    <a:gd name="T49" fmla="*/ 128 h 144"/>
                    <a:gd name="T50" fmla="*/ 33 w 72"/>
                    <a:gd name="T51" fmla="*/ 128 h 144"/>
                    <a:gd name="T52" fmla="*/ 33 w 72"/>
                    <a:gd name="T53" fmla="*/ 144 h 144"/>
                    <a:gd name="T54" fmla="*/ 39 w 72"/>
                    <a:gd name="T55" fmla="*/ 144 h 144"/>
                    <a:gd name="T56" fmla="*/ 39 w 72"/>
                    <a:gd name="T57" fmla="*/ 128 h 144"/>
                    <a:gd name="T58" fmla="*/ 42 w 72"/>
                    <a:gd name="T59" fmla="*/ 128 h 144"/>
                    <a:gd name="T60" fmla="*/ 63 w 72"/>
                    <a:gd name="T61" fmla="*/ 119 h 144"/>
                    <a:gd name="T62" fmla="*/ 72 w 72"/>
                    <a:gd name="T63" fmla="*/ 98 h 144"/>
                    <a:gd name="T64" fmla="*/ 63 w 72"/>
                    <a:gd name="T65" fmla="*/ 78 h 144"/>
                    <a:gd name="T66" fmla="*/ 31 w 72"/>
                    <a:gd name="T67" fmla="*/ 68 h 144"/>
                    <a:gd name="T68" fmla="*/ 14 w 72"/>
                    <a:gd name="T69" fmla="*/ 61 h 144"/>
                    <a:gd name="T70" fmla="*/ 7 w 72"/>
                    <a:gd name="T71" fmla="*/ 46 h 144"/>
                    <a:gd name="T72" fmla="*/ 30 w 72"/>
                    <a:gd name="T73" fmla="*/ 23 h 144"/>
                    <a:gd name="T74" fmla="*/ 33 w 72"/>
                    <a:gd name="T75" fmla="*/ 23 h 144"/>
                    <a:gd name="T76" fmla="*/ 33 w 72"/>
                    <a:gd name="T77" fmla="*/ 68 h 144"/>
                    <a:gd name="T78" fmla="*/ 31 w 72"/>
                    <a:gd name="T79" fmla="*/ 68 h 144"/>
                    <a:gd name="T80" fmla="*/ 42 w 72"/>
                    <a:gd name="T81" fmla="*/ 121 h 144"/>
                    <a:gd name="T82" fmla="*/ 39 w 72"/>
                    <a:gd name="T83" fmla="*/ 121 h 144"/>
                    <a:gd name="T84" fmla="*/ 39 w 72"/>
                    <a:gd name="T85" fmla="*/ 76 h 144"/>
                    <a:gd name="T86" fmla="*/ 42 w 72"/>
                    <a:gd name="T87" fmla="*/ 76 h 144"/>
                    <a:gd name="T88" fmla="*/ 58 w 72"/>
                    <a:gd name="T89" fmla="*/ 83 h 144"/>
                    <a:gd name="T90" fmla="*/ 65 w 72"/>
                    <a:gd name="T91" fmla="*/ 98 h 144"/>
                    <a:gd name="T92" fmla="*/ 42 w 72"/>
                    <a:gd name="T93" fmla="*/ 121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2" h="144">
                      <a:moveTo>
                        <a:pt x="63" y="78"/>
                      </a:moveTo>
                      <a:cubicBezTo>
                        <a:pt x="58" y="74"/>
                        <a:pt x="51" y="71"/>
                        <a:pt x="42" y="70"/>
                      </a:cubicBezTo>
                      <a:cubicBezTo>
                        <a:pt x="39" y="69"/>
                        <a:pt x="39" y="69"/>
                        <a:pt x="39" y="69"/>
                      </a:cubicBezTo>
                      <a:cubicBezTo>
                        <a:pt x="39" y="23"/>
                        <a:pt x="39" y="23"/>
                        <a:pt x="39" y="23"/>
                      </a:cubicBezTo>
                      <a:cubicBezTo>
                        <a:pt x="42" y="23"/>
                        <a:pt x="42" y="23"/>
                        <a:pt x="42" y="23"/>
                      </a:cubicBezTo>
                      <a:cubicBezTo>
                        <a:pt x="55" y="23"/>
                        <a:pt x="65" y="33"/>
                        <a:pt x="65" y="46"/>
                      </a:cubicBezTo>
                      <a:cubicBezTo>
                        <a:pt x="72" y="46"/>
                        <a:pt x="72" y="46"/>
                        <a:pt x="72" y="46"/>
                      </a:cubicBezTo>
                      <a:cubicBezTo>
                        <a:pt x="72" y="38"/>
                        <a:pt x="68" y="31"/>
                        <a:pt x="63" y="25"/>
                      </a:cubicBezTo>
                      <a:cubicBezTo>
                        <a:pt x="57" y="19"/>
                        <a:pt x="50" y="16"/>
                        <a:pt x="42" y="16"/>
                      </a:cubicBezTo>
                      <a:cubicBezTo>
                        <a:pt x="39" y="16"/>
                        <a:pt x="39" y="16"/>
                        <a:pt x="39" y="16"/>
                      </a:cubicBezTo>
                      <a:cubicBezTo>
                        <a:pt x="39" y="0"/>
                        <a:pt x="39" y="0"/>
                        <a:pt x="39" y="0"/>
                      </a:cubicBezTo>
                      <a:cubicBezTo>
                        <a:pt x="33" y="0"/>
                        <a:pt x="33" y="0"/>
                        <a:pt x="33" y="0"/>
                      </a:cubicBezTo>
                      <a:cubicBezTo>
                        <a:pt x="33" y="16"/>
                        <a:pt x="33" y="16"/>
                        <a:pt x="33" y="16"/>
                      </a:cubicBezTo>
                      <a:cubicBezTo>
                        <a:pt x="30" y="16"/>
                        <a:pt x="30" y="16"/>
                        <a:pt x="30" y="16"/>
                      </a:cubicBezTo>
                      <a:cubicBezTo>
                        <a:pt x="22" y="16"/>
                        <a:pt x="15" y="19"/>
                        <a:pt x="9" y="25"/>
                      </a:cubicBezTo>
                      <a:cubicBezTo>
                        <a:pt x="4" y="31"/>
                        <a:pt x="1" y="38"/>
                        <a:pt x="1" y="46"/>
                      </a:cubicBezTo>
                      <a:cubicBezTo>
                        <a:pt x="1" y="54"/>
                        <a:pt x="4" y="60"/>
                        <a:pt x="10" y="66"/>
                      </a:cubicBezTo>
                      <a:cubicBezTo>
                        <a:pt x="15" y="70"/>
                        <a:pt x="22" y="73"/>
                        <a:pt x="30" y="74"/>
                      </a:cubicBezTo>
                      <a:cubicBezTo>
                        <a:pt x="33" y="75"/>
                        <a:pt x="33" y="75"/>
                        <a:pt x="33" y="75"/>
                      </a:cubicBezTo>
                      <a:cubicBezTo>
                        <a:pt x="33" y="121"/>
                        <a:pt x="33" y="121"/>
                        <a:pt x="33" y="121"/>
                      </a:cubicBezTo>
                      <a:cubicBezTo>
                        <a:pt x="30" y="121"/>
                        <a:pt x="30" y="121"/>
                        <a:pt x="30" y="121"/>
                      </a:cubicBezTo>
                      <a:cubicBezTo>
                        <a:pt x="17" y="121"/>
                        <a:pt x="7" y="111"/>
                        <a:pt x="7" y="98"/>
                      </a:cubicBezTo>
                      <a:cubicBezTo>
                        <a:pt x="0" y="98"/>
                        <a:pt x="0" y="98"/>
                        <a:pt x="0" y="98"/>
                      </a:cubicBezTo>
                      <a:cubicBezTo>
                        <a:pt x="0" y="106"/>
                        <a:pt x="4" y="113"/>
                        <a:pt x="9" y="119"/>
                      </a:cubicBezTo>
                      <a:cubicBezTo>
                        <a:pt x="15" y="125"/>
                        <a:pt x="22" y="128"/>
                        <a:pt x="30" y="128"/>
                      </a:cubicBezTo>
                      <a:cubicBezTo>
                        <a:pt x="33" y="128"/>
                        <a:pt x="33" y="128"/>
                        <a:pt x="33" y="128"/>
                      </a:cubicBezTo>
                      <a:cubicBezTo>
                        <a:pt x="33" y="144"/>
                        <a:pt x="33" y="144"/>
                        <a:pt x="33" y="144"/>
                      </a:cubicBezTo>
                      <a:cubicBezTo>
                        <a:pt x="39" y="144"/>
                        <a:pt x="39" y="144"/>
                        <a:pt x="39" y="144"/>
                      </a:cubicBezTo>
                      <a:cubicBezTo>
                        <a:pt x="39" y="128"/>
                        <a:pt x="39" y="128"/>
                        <a:pt x="39" y="128"/>
                      </a:cubicBezTo>
                      <a:cubicBezTo>
                        <a:pt x="42" y="128"/>
                        <a:pt x="42" y="128"/>
                        <a:pt x="42" y="128"/>
                      </a:cubicBezTo>
                      <a:cubicBezTo>
                        <a:pt x="50" y="128"/>
                        <a:pt x="57" y="125"/>
                        <a:pt x="63" y="119"/>
                      </a:cubicBezTo>
                      <a:cubicBezTo>
                        <a:pt x="68" y="113"/>
                        <a:pt x="72" y="106"/>
                        <a:pt x="72" y="98"/>
                      </a:cubicBezTo>
                      <a:cubicBezTo>
                        <a:pt x="72" y="90"/>
                        <a:pt x="68" y="84"/>
                        <a:pt x="63" y="78"/>
                      </a:cubicBezTo>
                      <a:close/>
                      <a:moveTo>
                        <a:pt x="31" y="68"/>
                      </a:moveTo>
                      <a:cubicBezTo>
                        <a:pt x="24" y="67"/>
                        <a:pt x="18" y="64"/>
                        <a:pt x="14" y="61"/>
                      </a:cubicBezTo>
                      <a:cubicBezTo>
                        <a:pt x="9" y="57"/>
                        <a:pt x="7" y="52"/>
                        <a:pt x="7" y="46"/>
                      </a:cubicBezTo>
                      <a:cubicBezTo>
                        <a:pt x="7" y="33"/>
                        <a:pt x="18" y="23"/>
                        <a:pt x="30" y="23"/>
                      </a:cubicBezTo>
                      <a:cubicBezTo>
                        <a:pt x="33" y="23"/>
                        <a:pt x="33" y="23"/>
                        <a:pt x="33" y="23"/>
                      </a:cubicBezTo>
                      <a:cubicBezTo>
                        <a:pt x="33" y="68"/>
                        <a:pt x="33" y="68"/>
                        <a:pt x="33" y="68"/>
                      </a:cubicBezTo>
                      <a:lnTo>
                        <a:pt x="31" y="68"/>
                      </a:lnTo>
                      <a:close/>
                      <a:moveTo>
                        <a:pt x="42" y="121"/>
                      </a:moveTo>
                      <a:cubicBezTo>
                        <a:pt x="39" y="121"/>
                        <a:pt x="39" y="121"/>
                        <a:pt x="39" y="121"/>
                      </a:cubicBezTo>
                      <a:cubicBezTo>
                        <a:pt x="39" y="76"/>
                        <a:pt x="39" y="76"/>
                        <a:pt x="39" y="76"/>
                      </a:cubicBezTo>
                      <a:cubicBezTo>
                        <a:pt x="42" y="76"/>
                        <a:pt x="42" y="76"/>
                        <a:pt x="42" y="76"/>
                      </a:cubicBezTo>
                      <a:cubicBezTo>
                        <a:pt x="48" y="77"/>
                        <a:pt x="54" y="80"/>
                        <a:pt x="58" y="83"/>
                      </a:cubicBezTo>
                      <a:cubicBezTo>
                        <a:pt x="63" y="87"/>
                        <a:pt x="65" y="92"/>
                        <a:pt x="65" y="98"/>
                      </a:cubicBezTo>
                      <a:cubicBezTo>
                        <a:pt x="65" y="111"/>
                        <a:pt x="55" y="121"/>
                        <a:pt x="42" y="121"/>
                      </a:cubicBezTo>
                      <a:close/>
                    </a:path>
                  </a:pathLst>
                </a:custGeom>
                <a:grpFill/>
                <a:ln>
                  <a:noFill/>
                </a:ln>
              </p:spPr>
              <p:txBody>
                <a:bodyPr/>
                <a:lstStyle/>
                <a:p>
                  <a:pPr>
                    <a:defRPr/>
                  </a:pPr>
                  <a:endParaRPr lang="en-US" sz="1400" dirty="0">
                    <a:solidFill>
                      <a:prstClr val="black"/>
                    </a:solidFill>
                  </a:endParaRPr>
                </a:p>
              </p:txBody>
            </p:sp>
            <p:sp>
              <p:nvSpPr>
                <p:cNvPr id="75" name="Freeform 33"/>
                <p:cNvSpPr>
                  <a:spLocks noChangeAspect="1" noEditPoints="1"/>
                </p:cNvSpPr>
                <p:nvPr/>
              </p:nvSpPr>
              <p:spPr bwMode="auto">
                <a:xfrm>
                  <a:off x="395486" y="3731261"/>
                  <a:ext cx="542902" cy="747162"/>
                </a:xfrm>
                <a:custGeom>
                  <a:avLst/>
                  <a:gdLst>
                    <a:gd name="T0" fmla="*/ 105 w 209"/>
                    <a:gd name="T1" fmla="*/ 0 h 289"/>
                    <a:gd name="T2" fmla="*/ 0 w 209"/>
                    <a:gd name="T3" fmla="*/ 104 h 289"/>
                    <a:gd name="T4" fmla="*/ 12 w 209"/>
                    <a:gd name="T5" fmla="*/ 153 h 289"/>
                    <a:gd name="T6" fmla="*/ 43 w 209"/>
                    <a:gd name="T7" fmla="*/ 189 h 289"/>
                    <a:gd name="T8" fmla="*/ 48 w 209"/>
                    <a:gd name="T9" fmla="*/ 193 h 289"/>
                    <a:gd name="T10" fmla="*/ 60 w 209"/>
                    <a:gd name="T11" fmla="*/ 208 h 289"/>
                    <a:gd name="T12" fmla="*/ 60 w 209"/>
                    <a:gd name="T13" fmla="*/ 262 h 289"/>
                    <a:gd name="T14" fmla="*/ 77 w 209"/>
                    <a:gd name="T15" fmla="*/ 262 h 289"/>
                    <a:gd name="T16" fmla="*/ 77 w 209"/>
                    <a:gd name="T17" fmla="*/ 262 h 289"/>
                    <a:gd name="T18" fmla="*/ 105 w 209"/>
                    <a:gd name="T19" fmla="*/ 289 h 289"/>
                    <a:gd name="T20" fmla="*/ 132 w 209"/>
                    <a:gd name="T21" fmla="*/ 262 h 289"/>
                    <a:gd name="T22" fmla="*/ 132 w 209"/>
                    <a:gd name="T23" fmla="*/ 262 h 289"/>
                    <a:gd name="T24" fmla="*/ 149 w 209"/>
                    <a:gd name="T25" fmla="*/ 262 h 289"/>
                    <a:gd name="T26" fmla="*/ 149 w 209"/>
                    <a:gd name="T27" fmla="*/ 208 h 289"/>
                    <a:gd name="T28" fmla="*/ 161 w 209"/>
                    <a:gd name="T29" fmla="*/ 193 h 289"/>
                    <a:gd name="T30" fmla="*/ 166 w 209"/>
                    <a:gd name="T31" fmla="*/ 190 h 289"/>
                    <a:gd name="T32" fmla="*/ 209 w 209"/>
                    <a:gd name="T33" fmla="*/ 104 h 289"/>
                    <a:gd name="T34" fmla="*/ 105 w 209"/>
                    <a:gd name="T35" fmla="*/ 0 h 289"/>
                    <a:gd name="T36" fmla="*/ 119 w 209"/>
                    <a:gd name="T37" fmla="*/ 262 h 289"/>
                    <a:gd name="T38" fmla="*/ 105 w 209"/>
                    <a:gd name="T39" fmla="*/ 276 h 289"/>
                    <a:gd name="T40" fmla="*/ 90 w 209"/>
                    <a:gd name="T41" fmla="*/ 262 h 289"/>
                    <a:gd name="T42" fmla="*/ 90 w 209"/>
                    <a:gd name="T43" fmla="*/ 262 h 289"/>
                    <a:gd name="T44" fmla="*/ 119 w 209"/>
                    <a:gd name="T45" fmla="*/ 262 h 289"/>
                    <a:gd name="T46" fmla="*/ 73 w 209"/>
                    <a:gd name="T47" fmla="*/ 249 h 289"/>
                    <a:gd name="T48" fmla="*/ 73 w 209"/>
                    <a:gd name="T49" fmla="*/ 218 h 289"/>
                    <a:gd name="T50" fmla="*/ 136 w 209"/>
                    <a:gd name="T51" fmla="*/ 218 h 289"/>
                    <a:gd name="T52" fmla="*/ 136 w 209"/>
                    <a:gd name="T53" fmla="*/ 249 h 289"/>
                    <a:gd name="T54" fmla="*/ 73 w 209"/>
                    <a:gd name="T55" fmla="*/ 249 h 289"/>
                    <a:gd name="T56" fmla="*/ 158 w 209"/>
                    <a:gd name="T57" fmla="*/ 179 h 289"/>
                    <a:gd name="T58" fmla="*/ 158 w 209"/>
                    <a:gd name="T59" fmla="*/ 179 h 289"/>
                    <a:gd name="T60" fmla="*/ 153 w 209"/>
                    <a:gd name="T61" fmla="*/ 183 h 289"/>
                    <a:gd name="T62" fmla="*/ 136 w 209"/>
                    <a:gd name="T63" fmla="*/ 205 h 289"/>
                    <a:gd name="T64" fmla="*/ 111 w 209"/>
                    <a:gd name="T65" fmla="*/ 205 h 289"/>
                    <a:gd name="T66" fmla="*/ 98 w 209"/>
                    <a:gd name="T67" fmla="*/ 205 h 289"/>
                    <a:gd name="T68" fmla="*/ 73 w 209"/>
                    <a:gd name="T69" fmla="*/ 205 h 289"/>
                    <a:gd name="T70" fmla="*/ 56 w 209"/>
                    <a:gd name="T71" fmla="*/ 183 h 289"/>
                    <a:gd name="T72" fmla="*/ 51 w 209"/>
                    <a:gd name="T73" fmla="*/ 179 h 289"/>
                    <a:gd name="T74" fmla="*/ 51 w 209"/>
                    <a:gd name="T75" fmla="*/ 179 h 289"/>
                    <a:gd name="T76" fmla="*/ 23 w 209"/>
                    <a:gd name="T77" fmla="*/ 147 h 289"/>
                    <a:gd name="T78" fmla="*/ 13 w 209"/>
                    <a:gd name="T79" fmla="*/ 104 h 289"/>
                    <a:gd name="T80" fmla="*/ 105 w 209"/>
                    <a:gd name="T81" fmla="*/ 12 h 289"/>
                    <a:gd name="T82" fmla="*/ 196 w 209"/>
                    <a:gd name="T83" fmla="*/ 104 h 289"/>
                    <a:gd name="T84" fmla="*/ 158 w 209"/>
                    <a:gd name="T85" fmla="*/ 179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9" h="289">
                      <a:moveTo>
                        <a:pt x="105" y="0"/>
                      </a:moveTo>
                      <a:cubicBezTo>
                        <a:pt x="47" y="0"/>
                        <a:pt x="0" y="47"/>
                        <a:pt x="0" y="104"/>
                      </a:cubicBezTo>
                      <a:cubicBezTo>
                        <a:pt x="0" y="121"/>
                        <a:pt x="4" y="138"/>
                        <a:pt x="12" y="153"/>
                      </a:cubicBezTo>
                      <a:cubicBezTo>
                        <a:pt x="19" y="167"/>
                        <a:pt x="30" y="180"/>
                        <a:pt x="43" y="189"/>
                      </a:cubicBezTo>
                      <a:cubicBezTo>
                        <a:pt x="45" y="191"/>
                        <a:pt x="46" y="192"/>
                        <a:pt x="48" y="193"/>
                      </a:cubicBezTo>
                      <a:cubicBezTo>
                        <a:pt x="56" y="199"/>
                        <a:pt x="60" y="203"/>
                        <a:pt x="60" y="208"/>
                      </a:cubicBezTo>
                      <a:cubicBezTo>
                        <a:pt x="60" y="262"/>
                        <a:pt x="60" y="262"/>
                        <a:pt x="60" y="262"/>
                      </a:cubicBezTo>
                      <a:cubicBezTo>
                        <a:pt x="77" y="262"/>
                        <a:pt x="77" y="262"/>
                        <a:pt x="77" y="262"/>
                      </a:cubicBezTo>
                      <a:cubicBezTo>
                        <a:pt x="77" y="262"/>
                        <a:pt x="77" y="262"/>
                        <a:pt x="77" y="262"/>
                      </a:cubicBezTo>
                      <a:cubicBezTo>
                        <a:pt x="77" y="277"/>
                        <a:pt x="90" y="289"/>
                        <a:pt x="105" y="289"/>
                      </a:cubicBezTo>
                      <a:cubicBezTo>
                        <a:pt x="120" y="289"/>
                        <a:pt x="132" y="277"/>
                        <a:pt x="132" y="262"/>
                      </a:cubicBezTo>
                      <a:cubicBezTo>
                        <a:pt x="132" y="262"/>
                        <a:pt x="132" y="262"/>
                        <a:pt x="132" y="262"/>
                      </a:cubicBezTo>
                      <a:cubicBezTo>
                        <a:pt x="149" y="262"/>
                        <a:pt x="149" y="262"/>
                        <a:pt x="149" y="262"/>
                      </a:cubicBezTo>
                      <a:cubicBezTo>
                        <a:pt x="149" y="208"/>
                        <a:pt x="149" y="208"/>
                        <a:pt x="149" y="208"/>
                      </a:cubicBezTo>
                      <a:cubicBezTo>
                        <a:pt x="149" y="203"/>
                        <a:pt x="153" y="199"/>
                        <a:pt x="161" y="193"/>
                      </a:cubicBezTo>
                      <a:cubicBezTo>
                        <a:pt x="162" y="192"/>
                        <a:pt x="164" y="191"/>
                        <a:pt x="166" y="190"/>
                      </a:cubicBezTo>
                      <a:cubicBezTo>
                        <a:pt x="193" y="170"/>
                        <a:pt x="209" y="138"/>
                        <a:pt x="209" y="104"/>
                      </a:cubicBezTo>
                      <a:cubicBezTo>
                        <a:pt x="209" y="47"/>
                        <a:pt x="162" y="0"/>
                        <a:pt x="105" y="0"/>
                      </a:cubicBezTo>
                      <a:close/>
                      <a:moveTo>
                        <a:pt x="119" y="262"/>
                      </a:moveTo>
                      <a:cubicBezTo>
                        <a:pt x="119" y="269"/>
                        <a:pt x="112" y="276"/>
                        <a:pt x="105" y="276"/>
                      </a:cubicBezTo>
                      <a:cubicBezTo>
                        <a:pt x="97" y="276"/>
                        <a:pt x="90" y="269"/>
                        <a:pt x="90" y="262"/>
                      </a:cubicBezTo>
                      <a:cubicBezTo>
                        <a:pt x="90" y="262"/>
                        <a:pt x="90" y="262"/>
                        <a:pt x="90" y="262"/>
                      </a:cubicBezTo>
                      <a:cubicBezTo>
                        <a:pt x="119" y="262"/>
                        <a:pt x="119" y="262"/>
                        <a:pt x="119" y="262"/>
                      </a:cubicBezTo>
                      <a:close/>
                      <a:moveTo>
                        <a:pt x="73" y="249"/>
                      </a:moveTo>
                      <a:cubicBezTo>
                        <a:pt x="73" y="218"/>
                        <a:pt x="73" y="218"/>
                        <a:pt x="73" y="218"/>
                      </a:cubicBezTo>
                      <a:cubicBezTo>
                        <a:pt x="136" y="218"/>
                        <a:pt x="136" y="218"/>
                        <a:pt x="136" y="218"/>
                      </a:cubicBezTo>
                      <a:cubicBezTo>
                        <a:pt x="136" y="249"/>
                        <a:pt x="136" y="249"/>
                        <a:pt x="136" y="249"/>
                      </a:cubicBezTo>
                      <a:lnTo>
                        <a:pt x="73" y="249"/>
                      </a:lnTo>
                      <a:close/>
                      <a:moveTo>
                        <a:pt x="158" y="179"/>
                      </a:moveTo>
                      <a:cubicBezTo>
                        <a:pt x="158" y="179"/>
                        <a:pt x="158" y="179"/>
                        <a:pt x="158" y="179"/>
                      </a:cubicBezTo>
                      <a:cubicBezTo>
                        <a:pt x="156" y="181"/>
                        <a:pt x="155" y="182"/>
                        <a:pt x="153" y="183"/>
                      </a:cubicBezTo>
                      <a:cubicBezTo>
                        <a:pt x="146" y="188"/>
                        <a:pt x="138" y="195"/>
                        <a:pt x="136" y="205"/>
                      </a:cubicBezTo>
                      <a:cubicBezTo>
                        <a:pt x="111" y="205"/>
                        <a:pt x="111" y="205"/>
                        <a:pt x="111" y="205"/>
                      </a:cubicBezTo>
                      <a:cubicBezTo>
                        <a:pt x="98" y="205"/>
                        <a:pt x="98" y="205"/>
                        <a:pt x="98" y="205"/>
                      </a:cubicBezTo>
                      <a:cubicBezTo>
                        <a:pt x="73" y="205"/>
                        <a:pt x="73" y="205"/>
                        <a:pt x="73" y="205"/>
                      </a:cubicBezTo>
                      <a:cubicBezTo>
                        <a:pt x="71" y="195"/>
                        <a:pt x="63" y="188"/>
                        <a:pt x="56" y="183"/>
                      </a:cubicBezTo>
                      <a:cubicBezTo>
                        <a:pt x="54" y="182"/>
                        <a:pt x="53" y="180"/>
                        <a:pt x="51" y="179"/>
                      </a:cubicBezTo>
                      <a:cubicBezTo>
                        <a:pt x="51" y="179"/>
                        <a:pt x="51" y="179"/>
                        <a:pt x="51" y="179"/>
                      </a:cubicBezTo>
                      <a:cubicBezTo>
                        <a:pt x="39" y="171"/>
                        <a:pt x="30" y="160"/>
                        <a:pt x="23" y="147"/>
                      </a:cubicBezTo>
                      <a:cubicBezTo>
                        <a:pt x="16" y="134"/>
                        <a:pt x="13" y="119"/>
                        <a:pt x="13" y="104"/>
                      </a:cubicBezTo>
                      <a:cubicBezTo>
                        <a:pt x="13" y="54"/>
                        <a:pt x="54" y="12"/>
                        <a:pt x="105" y="12"/>
                      </a:cubicBezTo>
                      <a:cubicBezTo>
                        <a:pt x="155" y="12"/>
                        <a:pt x="196" y="54"/>
                        <a:pt x="196" y="104"/>
                      </a:cubicBezTo>
                      <a:cubicBezTo>
                        <a:pt x="196" y="134"/>
                        <a:pt x="182" y="162"/>
                        <a:pt x="158" y="179"/>
                      </a:cubicBezTo>
                      <a:close/>
                    </a:path>
                  </a:pathLst>
                </a:custGeom>
                <a:grpFill/>
                <a:ln>
                  <a:noFill/>
                </a:ln>
              </p:spPr>
              <p:txBody>
                <a:bodyPr/>
                <a:lstStyle/>
                <a:p>
                  <a:pPr>
                    <a:defRPr/>
                  </a:pPr>
                  <a:endParaRPr lang="en-US" sz="1400" dirty="0">
                    <a:solidFill>
                      <a:prstClr val="black"/>
                    </a:solidFill>
                  </a:endParaRPr>
                </a:p>
              </p:txBody>
            </p:sp>
          </p:grpSp>
        </p:grpSp>
        <p:grpSp>
          <p:nvGrpSpPr>
            <p:cNvPr id="54" name="Group 69"/>
            <p:cNvGrpSpPr>
              <a:grpSpLocks/>
            </p:cNvGrpSpPr>
            <p:nvPr/>
          </p:nvGrpSpPr>
          <p:grpSpPr bwMode="auto">
            <a:xfrm>
              <a:off x="2635596" y="3234635"/>
              <a:ext cx="2544756" cy="1302469"/>
              <a:chOff x="-272155" y="3491810"/>
              <a:chExt cx="2544298" cy="1302469"/>
            </a:xfrm>
          </p:grpSpPr>
          <p:grpSp>
            <p:nvGrpSpPr>
              <p:cNvPr id="62" name="Group 94"/>
              <p:cNvGrpSpPr>
                <a:grpSpLocks/>
              </p:cNvGrpSpPr>
              <p:nvPr/>
            </p:nvGrpSpPr>
            <p:grpSpPr bwMode="auto">
              <a:xfrm>
                <a:off x="-272155" y="4122962"/>
                <a:ext cx="2544298" cy="671317"/>
                <a:chOff x="-84993" y="3105457"/>
                <a:chExt cx="2544530" cy="671454"/>
              </a:xfrm>
            </p:grpSpPr>
            <p:sp>
              <p:nvSpPr>
                <p:cNvPr id="70" name="Rectangle 69"/>
                <p:cNvSpPr/>
                <p:nvPr/>
              </p:nvSpPr>
              <p:spPr>
                <a:xfrm rot="10800000">
                  <a:off x="-84993" y="3240222"/>
                  <a:ext cx="2544530" cy="536689"/>
                </a:xfrm>
                <a:prstGeom prst="rect">
                  <a:avLst/>
                </a:prstGeom>
                <a:noFill/>
                <a:ln>
                  <a:noFill/>
                  <a:miter lim="800000"/>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799" b="1" dirty="0">
                    <a:solidFill>
                      <a:prstClr val="white"/>
                    </a:solidFill>
                  </a:endParaRPr>
                </a:p>
              </p:txBody>
            </p:sp>
            <p:sp>
              <p:nvSpPr>
                <p:cNvPr id="71" name="Rectangle 46"/>
                <p:cNvSpPr>
                  <a:spLocks noChangeArrowheads="1"/>
                </p:cNvSpPr>
                <p:nvPr/>
              </p:nvSpPr>
              <p:spPr bwMode="auto">
                <a:xfrm>
                  <a:off x="-7405" y="3105457"/>
                  <a:ext cx="2307572" cy="484429"/>
                </a:xfrm>
                <a:prstGeom prst="rect">
                  <a:avLst/>
                </a:prstGeom>
                <a:noFill/>
                <a:ln w="9525">
                  <a:noFill/>
                  <a:miter lim="800000"/>
                  <a:headEnd/>
                  <a:tailEnd/>
                </a:ln>
              </p:spPr>
              <p:txBody>
                <a:bodyPr wrap="square">
                  <a:spAutoFit/>
                </a:bodyPr>
                <a:lstStyle/>
                <a:p>
                  <a:pPr algn="ctr">
                    <a:lnSpc>
                      <a:spcPct val="90000"/>
                    </a:lnSpc>
                  </a:pPr>
                  <a:r>
                    <a:rPr lang="en-US" sz="1100" b="1" dirty="0">
                      <a:solidFill>
                        <a:srgbClr val="55691A"/>
                      </a:solidFill>
                    </a:rPr>
                    <a:t>Versatile Cost</a:t>
                  </a:r>
                </a:p>
                <a:p>
                  <a:pPr algn="ctr">
                    <a:lnSpc>
                      <a:spcPct val="90000"/>
                    </a:lnSpc>
                  </a:pPr>
                  <a:r>
                    <a:rPr lang="en-US" sz="1100" b="1" dirty="0">
                      <a:solidFill>
                        <a:srgbClr val="55691A"/>
                      </a:solidFill>
                    </a:rPr>
                    <a:t>Management Strategies</a:t>
                  </a:r>
                </a:p>
              </p:txBody>
            </p:sp>
          </p:grpSp>
          <p:grpSp>
            <p:nvGrpSpPr>
              <p:cNvPr id="63" name="Group 64"/>
              <p:cNvGrpSpPr>
                <a:grpSpLocks noChangeAspect="1"/>
              </p:cNvGrpSpPr>
              <p:nvPr/>
            </p:nvGrpSpPr>
            <p:grpSpPr bwMode="auto">
              <a:xfrm>
                <a:off x="677685" y="3491810"/>
                <a:ext cx="549175" cy="549275"/>
                <a:chOff x="541007" y="3533241"/>
                <a:chExt cx="654688" cy="654807"/>
              </a:xfrm>
            </p:grpSpPr>
            <p:sp>
              <p:nvSpPr>
                <p:cNvPr id="64" name="Oval 63"/>
                <p:cNvSpPr/>
                <p:nvPr/>
              </p:nvSpPr>
              <p:spPr bwMode="auto">
                <a:xfrm>
                  <a:off x="541007" y="3533241"/>
                  <a:ext cx="654688" cy="654807"/>
                </a:xfrm>
                <a:prstGeom prst="ellipse">
                  <a:avLst/>
                </a:prstGeom>
                <a:solidFill>
                  <a:schemeClr val="accent3">
                    <a:lumMod val="75000"/>
                  </a:schemeClr>
                </a:solidFill>
                <a:ln w="19050">
                  <a:solidFill>
                    <a:schemeClr val="bg1"/>
                  </a:solidFill>
                  <a:miter lim="800000"/>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799" b="1" dirty="0">
                    <a:solidFill>
                      <a:prstClr val="white"/>
                    </a:solidFill>
                  </a:endParaRPr>
                </a:p>
              </p:txBody>
            </p:sp>
            <p:grpSp>
              <p:nvGrpSpPr>
                <p:cNvPr id="65" name="Group 85"/>
                <p:cNvGrpSpPr/>
                <p:nvPr/>
              </p:nvGrpSpPr>
              <p:grpSpPr bwMode="auto">
                <a:xfrm>
                  <a:off x="626721" y="3621814"/>
                  <a:ext cx="457373" cy="456331"/>
                  <a:chOff x="105588" y="4371273"/>
                  <a:chExt cx="967276" cy="965197"/>
                </a:xfrm>
                <a:solidFill>
                  <a:schemeClr val="bg1"/>
                </a:solidFill>
              </p:grpSpPr>
              <p:sp>
                <p:nvSpPr>
                  <p:cNvPr id="66" name="Freeform 5"/>
                  <p:cNvSpPr>
                    <a:spLocks noEditPoints="1"/>
                  </p:cNvSpPr>
                  <p:nvPr/>
                </p:nvSpPr>
                <p:spPr bwMode="auto">
                  <a:xfrm>
                    <a:off x="522004" y="4371273"/>
                    <a:ext cx="550860" cy="550859"/>
                  </a:xfrm>
                  <a:custGeom>
                    <a:avLst/>
                    <a:gdLst>
                      <a:gd name="T0" fmla="*/ 137 w 144"/>
                      <a:gd name="T1" fmla="*/ 73 h 144"/>
                      <a:gd name="T2" fmla="*/ 144 w 144"/>
                      <a:gd name="T3" fmla="*/ 71 h 144"/>
                      <a:gd name="T4" fmla="*/ 106 w 144"/>
                      <a:gd name="T5" fmla="*/ 29 h 144"/>
                      <a:gd name="T6" fmla="*/ 97 w 144"/>
                      <a:gd name="T7" fmla="*/ 4 h 144"/>
                      <a:gd name="T8" fmla="*/ 63 w 144"/>
                      <a:gd name="T9" fmla="*/ 22 h 144"/>
                      <a:gd name="T10" fmla="*/ 29 w 144"/>
                      <a:gd name="T11" fmla="*/ 29 h 144"/>
                      <a:gd name="T12" fmla="*/ 21 w 144"/>
                      <a:gd name="T13" fmla="*/ 64 h 144"/>
                      <a:gd name="T14" fmla="*/ 3 w 144"/>
                      <a:gd name="T15" fmla="*/ 98 h 144"/>
                      <a:gd name="T16" fmla="*/ 29 w 144"/>
                      <a:gd name="T17" fmla="*/ 106 h 144"/>
                      <a:gd name="T18" fmla="*/ 71 w 144"/>
                      <a:gd name="T19" fmla="*/ 144 h 144"/>
                      <a:gd name="T20" fmla="*/ 73 w 144"/>
                      <a:gd name="T21" fmla="*/ 139 h 144"/>
                      <a:gd name="T22" fmla="*/ 70 w 144"/>
                      <a:gd name="T23" fmla="*/ 130 h 144"/>
                      <a:gd name="T24" fmla="*/ 93 w 144"/>
                      <a:gd name="T25" fmla="*/ 117 h 144"/>
                      <a:gd name="T26" fmla="*/ 97 w 144"/>
                      <a:gd name="T27" fmla="*/ 138 h 144"/>
                      <a:gd name="T28" fmla="*/ 99 w 144"/>
                      <a:gd name="T29" fmla="*/ 144 h 144"/>
                      <a:gd name="T30" fmla="*/ 144 w 144"/>
                      <a:gd name="T31" fmla="*/ 99 h 144"/>
                      <a:gd name="T32" fmla="*/ 137 w 144"/>
                      <a:gd name="T33" fmla="*/ 98 h 144"/>
                      <a:gd name="T34" fmla="*/ 117 w 144"/>
                      <a:gd name="T35" fmla="*/ 94 h 144"/>
                      <a:gd name="T36" fmla="*/ 129 w 144"/>
                      <a:gd name="T37" fmla="*/ 71 h 144"/>
                      <a:gd name="T38" fmla="*/ 129 w 144"/>
                      <a:gd name="T39" fmla="*/ 107 h 144"/>
                      <a:gd name="T40" fmla="*/ 137 w 144"/>
                      <a:gd name="T41" fmla="*/ 137 h 144"/>
                      <a:gd name="T42" fmla="*/ 107 w 144"/>
                      <a:gd name="T43" fmla="*/ 130 h 144"/>
                      <a:gd name="T44" fmla="*/ 85 w 144"/>
                      <a:gd name="T45" fmla="*/ 108 h 144"/>
                      <a:gd name="T46" fmla="*/ 65 w 144"/>
                      <a:gd name="T47" fmla="*/ 137 h 144"/>
                      <a:gd name="T48" fmla="*/ 36 w 144"/>
                      <a:gd name="T49" fmla="*/ 99 h 144"/>
                      <a:gd name="T50" fmla="*/ 29 w 144"/>
                      <a:gd name="T51" fmla="*/ 98 h 144"/>
                      <a:gd name="T52" fmla="*/ 9 w 144"/>
                      <a:gd name="T53" fmla="*/ 94 h 144"/>
                      <a:gd name="T54" fmla="*/ 21 w 144"/>
                      <a:gd name="T55" fmla="*/ 71 h 144"/>
                      <a:gd name="T56" fmla="*/ 33 w 144"/>
                      <a:gd name="T57" fmla="*/ 74 h 144"/>
                      <a:gd name="T58" fmla="*/ 36 w 144"/>
                      <a:gd name="T59" fmla="*/ 36 h 144"/>
                      <a:gd name="T60" fmla="*/ 74 w 144"/>
                      <a:gd name="T61" fmla="*/ 33 h 144"/>
                      <a:gd name="T62" fmla="*/ 73 w 144"/>
                      <a:gd name="T63" fmla="*/ 29 h 144"/>
                      <a:gd name="T64" fmla="*/ 85 w 144"/>
                      <a:gd name="T65" fmla="*/ 7 h 144"/>
                      <a:gd name="T66" fmla="*/ 100 w 144"/>
                      <a:gd name="T67" fmla="*/ 22 h 144"/>
                      <a:gd name="T68" fmla="*/ 96 w 144"/>
                      <a:gd name="T69" fmla="*/ 32 h 144"/>
                      <a:gd name="T70" fmla="*/ 137 w 144"/>
                      <a:gd name="T71" fmla="*/ 36 h 144"/>
                      <a:gd name="T72" fmla="*/ 129 w 144"/>
                      <a:gd name="T73" fmla="*/ 64 h 144"/>
                      <a:gd name="T74" fmla="*/ 111 w 144"/>
                      <a:gd name="T75" fmla="*/ 98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44" h="144">
                        <a:moveTo>
                          <a:pt x="129" y="71"/>
                        </a:moveTo>
                        <a:cubicBezTo>
                          <a:pt x="132" y="71"/>
                          <a:pt x="134" y="72"/>
                          <a:pt x="137" y="73"/>
                        </a:cubicBezTo>
                        <a:cubicBezTo>
                          <a:pt x="141" y="74"/>
                          <a:pt x="141" y="74"/>
                          <a:pt x="141" y="74"/>
                        </a:cubicBezTo>
                        <a:cubicBezTo>
                          <a:pt x="144" y="71"/>
                          <a:pt x="144" y="71"/>
                          <a:pt x="144" y="71"/>
                        </a:cubicBezTo>
                        <a:cubicBezTo>
                          <a:pt x="144" y="29"/>
                          <a:pt x="144" y="29"/>
                          <a:pt x="144" y="29"/>
                        </a:cubicBezTo>
                        <a:cubicBezTo>
                          <a:pt x="106" y="29"/>
                          <a:pt x="106" y="29"/>
                          <a:pt x="106" y="29"/>
                        </a:cubicBezTo>
                        <a:cubicBezTo>
                          <a:pt x="106" y="27"/>
                          <a:pt x="107" y="24"/>
                          <a:pt x="107" y="22"/>
                        </a:cubicBezTo>
                        <a:cubicBezTo>
                          <a:pt x="107" y="14"/>
                          <a:pt x="103" y="8"/>
                          <a:pt x="97" y="4"/>
                        </a:cubicBezTo>
                        <a:cubicBezTo>
                          <a:pt x="94" y="1"/>
                          <a:pt x="90" y="0"/>
                          <a:pt x="85" y="0"/>
                        </a:cubicBezTo>
                        <a:cubicBezTo>
                          <a:pt x="73" y="0"/>
                          <a:pt x="63" y="10"/>
                          <a:pt x="63" y="22"/>
                        </a:cubicBezTo>
                        <a:cubicBezTo>
                          <a:pt x="63" y="24"/>
                          <a:pt x="64" y="27"/>
                          <a:pt x="65" y="29"/>
                        </a:cubicBezTo>
                        <a:cubicBezTo>
                          <a:pt x="29" y="29"/>
                          <a:pt x="29" y="29"/>
                          <a:pt x="29" y="29"/>
                        </a:cubicBezTo>
                        <a:cubicBezTo>
                          <a:pt x="29" y="65"/>
                          <a:pt x="29" y="65"/>
                          <a:pt x="29" y="65"/>
                        </a:cubicBezTo>
                        <a:cubicBezTo>
                          <a:pt x="26" y="64"/>
                          <a:pt x="24" y="64"/>
                          <a:pt x="21" y="64"/>
                        </a:cubicBezTo>
                        <a:cubicBezTo>
                          <a:pt x="9" y="64"/>
                          <a:pt x="0" y="74"/>
                          <a:pt x="0" y="86"/>
                        </a:cubicBezTo>
                        <a:cubicBezTo>
                          <a:pt x="0" y="90"/>
                          <a:pt x="1" y="94"/>
                          <a:pt x="3" y="98"/>
                        </a:cubicBezTo>
                        <a:cubicBezTo>
                          <a:pt x="7" y="104"/>
                          <a:pt x="14" y="107"/>
                          <a:pt x="21" y="107"/>
                        </a:cubicBezTo>
                        <a:cubicBezTo>
                          <a:pt x="24" y="107"/>
                          <a:pt x="26" y="107"/>
                          <a:pt x="29" y="106"/>
                        </a:cubicBezTo>
                        <a:cubicBezTo>
                          <a:pt x="29" y="144"/>
                          <a:pt x="29" y="144"/>
                          <a:pt x="29" y="144"/>
                        </a:cubicBezTo>
                        <a:cubicBezTo>
                          <a:pt x="71" y="144"/>
                          <a:pt x="71" y="144"/>
                          <a:pt x="71" y="144"/>
                        </a:cubicBezTo>
                        <a:cubicBezTo>
                          <a:pt x="74" y="141"/>
                          <a:pt x="74" y="141"/>
                          <a:pt x="74" y="141"/>
                        </a:cubicBezTo>
                        <a:cubicBezTo>
                          <a:pt x="73" y="139"/>
                          <a:pt x="73" y="139"/>
                          <a:pt x="73" y="139"/>
                        </a:cubicBezTo>
                        <a:cubicBezTo>
                          <a:pt x="73" y="137"/>
                          <a:pt x="73" y="137"/>
                          <a:pt x="73" y="137"/>
                        </a:cubicBezTo>
                        <a:cubicBezTo>
                          <a:pt x="71" y="135"/>
                          <a:pt x="70" y="132"/>
                          <a:pt x="70" y="130"/>
                        </a:cubicBezTo>
                        <a:cubicBezTo>
                          <a:pt x="70" y="121"/>
                          <a:pt x="77" y="115"/>
                          <a:pt x="85" y="115"/>
                        </a:cubicBezTo>
                        <a:cubicBezTo>
                          <a:pt x="88" y="115"/>
                          <a:pt x="91" y="116"/>
                          <a:pt x="93" y="117"/>
                        </a:cubicBezTo>
                        <a:cubicBezTo>
                          <a:pt x="98" y="120"/>
                          <a:pt x="100" y="125"/>
                          <a:pt x="100" y="130"/>
                        </a:cubicBezTo>
                        <a:cubicBezTo>
                          <a:pt x="100" y="132"/>
                          <a:pt x="99" y="135"/>
                          <a:pt x="97" y="138"/>
                        </a:cubicBezTo>
                        <a:cubicBezTo>
                          <a:pt x="96" y="139"/>
                          <a:pt x="96" y="139"/>
                          <a:pt x="96" y="139"/>
                        </a:cubicBezTo>
                        <a:cubicBezTo>
                          <a:pt x="99" y="144"/>
                          <a:pt x="99" y="144"/>
                          <a:pt x="99" y="144"/>
                        </a:cubicBezTo>
                        <a:cubicBezTo>
                          <a:pt x="144" y="144"/>
                          <a:pt x="144" y="144"/>
                          <a:pt x="144" y="144"/>
                        </a:cubicBezTo>
                        <a:cubicBezTo>
                          <a:pt x="144" y="99"/>
                          <a:pt x="144" y="99"/>
                          <a:pt x="144" y="99"/>
                        </a:cubicBezTo>
                        <a:cubicBezTo>
                          <a:pt x="139" y="97"/>
                          <a:pt x="139" y="97"/>
                          <a:pt x="139" y="97"/>
                        </a:cubicBezTo>
                        <a:cubicBezTo>
                          <a:pt x="137" y="98"/>
                          <a:pt x="137" y="98"/>
                          <a:pt x="137" y="98"/>
                        </a:cubicBezTo>
                        <a:cubicBezTo>
                          <a:pt x="135" y="99"/>
                          <a:pt x="132" y="100"/>
                          <a:pt x="129" y="100"/>
                        </a:cubicBezTo>
                        <a:cubicBezTo>
                          <a:pt x="124" y="100"/>
                          <a:pt x="120" y="98"/>
                          <a:pt x="117" y="94"/>
                        </a:cubicBezTo>
                        <a:cubicBezTo>
                          <a:pt x="115" y="91"/>
                          <a:pt x="114" y="89"/>
                          <a:pt x="114" y="86"/>
                        </a:cubicBezTo>
                        <a:cubicBezTo>
                          <a:pt x="114" y="78"/>
                          <a:pt x="121" y="71"/>
                          <a:pt x="129" y="71"/>
                        </a:cubicBezTo>
                        <a:close/>
                        <a:moveTo>
                          <a:pt x="111" y="98"/>
                        </a:moveTo>
                        <a:cubicBezTo>
                          <a:pt x="115" y="104"/>
                          <a:pt x="122" y="107"/>
                          <a:pt x="129" y="107"/>
                        </a:cubicBezTo>
                        <a:cubicBezTo>
                          <a:pt x="132" y="107"/>
                          <a:pt x="134" y="107"/>
                          <a:pt x="137" y="106"/>
                        </a:cubicBezTo>
                        <a:cubicBezTo>
                          <a:pt x="137" y="137"/>
                          <a:pt x="137" y="137"/>
                          <a:pt x="137" y="137"/>
                        </a:cubicBezTo>
                        <a:cubicBezTo>
                          <a:pt x="106" y="137"/>
                          <a:pt x="106" y="137"/>
                          <a:pt x="106" y="137"/>
                        </a:cubicBezTo>
                        <a:cubicBezTo>
                          <a:pt x="106" y="135"/>
                          <a:pt x="107" y="132"/>
                          <a:pt x="107" y="130"/>
                        </a:cubicBezTo>
                        <a:cubicBezTo>
                          <a:pt x="107" y="122"/>
                          <a:pt x="103" y="116"/>
                          <a:pt x="97" y="111"/>
                        </a:cubicBezTo>
                        <a:cubicBezTo>
                          <a:pt x="94" y="109"/>
                          <a:pt x="90" y="108"/>
                          <a:pt x="85" y="108"/>
                        </a:cubicBezTo>
                        <a:cubicBezTo>
                          <a:pt x="73" y="108"/>
                          <a:pt x="63" y="118"/>
                          <a:pt x="63" y="130"/>
                        </a:cubicBezTo>
                        <a:cubicBezTo>
                          <a:pt x="63" y="132"/>
                          <a:pt x="64" y="135"/>
                          <a:pt x="65" y="137"/>
                        </a:cubicBezTo>
                        <a:cubicBezTo>
                          <a:pt x="36" y="137"/>
                          <a:pt x="36" y="137"/>
                          <a:pt x="36" y="137"/>
                        </a:cubicBezTo>
                        <a:cubicBezTo>
                          <a:pt x="36" y="99"/>
                          <a:pt x="36" y="99"/>
                          <a:pt x="36" y="99"/>
                        </a:cubicBezTo>
                        <a:cubicBezTo>
                          <a:pt x="31" y="97"/>
                          <a:pt x="31" y="97"/>
                          <a:pt x="31" y="97"/>
                        </a:cubicBezTo>
                        <a:cubicBezTo>
                          <a:pt x="29" y="98"/>
                          <a:pt x="29" y="98"/>
                          <a:pt x="29" y="98"/>
                        </a:cubicBezTo>
                        <a:cubicBezTo>
                          <a:pt x="27" y="99"/>
                          <a:pt x="24" y="100"/>
                          <a:pt x="21" y="100"/>
                        </a:cubicBezTo>
                        <a:cubicBezTo>
                          <a:pt x="16" y="100"/>
                          <a:pt x="12" y="98"/>
                          <a:pt x="9" y="94"/>
                        </a:cubicBezTo>
                        <a:cubicBezTo>
                          <a:pt x="7" y="91"/>
                          <a:pt x="7" y="89"/>
                          <a:pt x="7" y="86"/>
                        </a:cubicBezTo>
                        <a:cubicBezTo>
                          <a:pt x="7" y="78"/>
                          <a:pt x="13" y="71"/>
                          <a:pt x="21" y="71"/>
                        </a:cubicBezTo>
                        <a:cubicBezTo>
                          <a:pt x="24" y="71"/>
                          <a:pt x="26" y="72"/>
                          <a:pt x="29" y="73"/>
                        </a:cubicBezTo>
                        <a:cubicBezTo>
                          <a:pt x="33" y="74"/>
                          <a:pt x="33" y="74"/>
                          <a:pt x="33" y="74"/>
                        </a:cubicBezTo>
                        <a:cubicBezTo>
                          <a:pt x="36" y="71"/>
                          <a:pt x="36" y="71"/>
                          <a:pt x="36" y="71"/>
                        </a:cubicBezTo>
                        <a:cubicBezTo>
                          <a:pt x="36" y="36"/>
                          <a:pt x="36" y="36"/>
                          <a:pt x="36" y="36"/>
                        </a:cubicBezTo>
                        <a:cubicBezTo>
                          <a:pt x="71" y="36"/>
                          <a:pt x="71" y="36"/>
                          <a:pt x="71" y="36"/>
                        </a:cubicBezTo>
                        <a:cubicBezTo>
                          <a:pt x="74" y="33"/>
                          <a:pt x="74" y="33"/>
                          <a:pt x="74" y="33"/>
                        </a:cubicBezTo>
                        <a:cubicBezTo>
                          <a:pt x="73" y="31"/>
                          <a:pt x="73" y="31"/>
                          <a:pt x="73" y="31"/>
                        </a:cubicBezTo>
                        <a:cubicBezTo>
                          <a:pt x="73" y="29"/>
                          <a:pt x="73" y="29"/>
                          <a:pt x="73" y="29"/>
                        </a:cubicBezTo>
                        <a:cubicBezTo>
                          <a:pt x="71" y="27"/>
                          <a:pt x="70" y="24"/>
                          <a:pt x="70" y="22"/>
                        </a:cubicBezTo>
                        <a:cubicBezTo>
                          <a:pt x="70" y="14"/>
                          <a:pt x="77" y="7"/>
                          <a:pt x="85" y="7"/>
                        </a:cubicBezTo>
                        <a:cubicBezTo>
                          <a:pt x="88" y="7"/>
                          <a:pt x="91" y="8"/>
                          <a:pt x="93" y="9"/>
                        </a:cubicBezTo>
                        <a:cubicBezTo>
                          <a:pt x="98" y="12"/>
                          <a:pt x="100" y="17"/>
                          <a:pt x="100" y="22"/>
                        </a:cubicBezTo>
                        <a:cubicBezTo>
                          <a:pt x="100" y="25"/>
                          <a:pt x="99" y="27"/>
                          <a:pt x="97" y="30"/>
                        </a:cubicBezTo>
                        <a:cubicBezTo>
                          <a:pt x="96" y="32"/>
                          <a:pt x="96" y="32"/>
                          <a:pt x="96" y="32"/>
                        </a:cubicBezTo>
                        <a:cubicBezTo>
                          <a:pt x="99" y="36"/>
                          <a:pt x="99" y="36"/>
                          <a:pt x="99" y="36"/>
                        </a:cubicBezTo>
                        <a:cubicBezTo>
                          <a:pt x="137" y="36"/>
                          <a:pt x="137" y="36"/>
                          <a:pt x="137" y="36"/>
                        </a:cubicBezTo>
                        <a:cubicBezTo>
                          <a:pt x="137" y="65"/>
                          <a:pt x="137" y="65"/>
                          <a:pt x="137" y="65"/>
                        </a:cubicBezTo>
                        <a:cubicBezTo>
                          <a:pt x="134" y="64"/>
                          <a:pt x="132" y="64"/>
                          <a:pt x="129" y="64"/>
                        </a:cubicBezTo>
                        <a:cubicBezTo>
                          <a:pt x="117" y="64"/>
                          <a:pt x="107" y="74"/>
                          <a:pt x="107" y="86"/>
                        </a:cubicBezTo>
                        <a:cubicBezTo>
                          <a:pt x="107" y="90"/>
                          <a:pt x="109" y="94"/>
                          <a:pt x="111" y="98"/>
                        </a:cubicBezTo>
                        <a:close/>
                      </a:path>
                    </a:pathLst>
                  </a:custGeom>
                  <a:grpFill/>
                  <a:ln>
                    <a:noFill/>
                  </a:ln>
                </p:spPr>
                <p:txBody>
                  <a:bodyPr/>
                  <a:lstStyle/>
                  <a:p>
                    <a:pPr>
                      <a:defRPr/>
                    </a:pPr>
                    <a:endParaRPr lang="en-US" sz="1400" dirty="0">
                      <a:solidFill>
                        <a:prstClr val="black"/>
                      </a:solidFill>
                    </a:endParaRPr>
                  </a:p>
                </p:txBody>
              </p:sp>
              <p:sp>
                <p:nvSpPr>
                  <p:cNvPr id="67" name="Freeform 5"/>
                  <p:cNvSpPr>
                    <a:spLocks noEditPoints="1"/>
                  </p:cNvSpPr>
                  <p:nvPr/>
                </p:nvSpPr>
                <p:spPr bwMode="auto">
                  <a:xfrm>
                    <a:off x="105588" y="4371273"/>
                    <a:ext cx="550860" cy="550862"/>
                  </a:xfrm>
                  <a:custGeom>
                    <a:avLst/>
                    <a:gdLst>
                      <a:gd name="T0" fmla="*/ 137 w 144"/>
                      <a:gd name="T1" fmla="*/ 73 h 144"/>
                      <a:gd name="T2" fmla="*/ 144 w 144"/>
                      <a:gd name="T3" fmla="*/ 71 h 144"/>
                      <a:gd name="T4" fmla="*/ 106 w 144"/>
                      <a:gd name="T5" fmla="*/ 29 h 144"/>
                      <a:gd name="T6" fmla="*/ 97 w 144"/>
                      <a:gd name="T7" fmla="*/ 4 h 144"/>
                      <a:gd name="T8" fmla="*/ 63 w 144"/>
                      <a:gd name="T9" fmla="*/ 22 h 144"/>
                      <a:gd name="T10" fmla="*/ 29 w 144"/>
                      <a:gd name="T11" fmla="*/ 29 h 144"/>
                      <a:gd name="T12" fmla="*/ 21 w 144"/>
                      <a:gd name="T13" fmla="*/ 64 h 144"/>
                      <a:gd name="T14" fmla="*/ 3 w 144"/>
                      <a:gd name="T15" fmla="*/ 98 h 144"/>
                      <a:gd name="T16" fmla="*/ 29 w 144"/>
                      <a:gd name="T17" fmla="*/ 106 h 144"/>
                      <a:gd name="T18" fmla="*/ 71 w 144"/>
                      <a:gd name="T19" fmla="*/ 144 h 144"/>
                      <a:gd name="T20" fmla="*/ 73 w 144"/>
                      <a:gd name="T21" fmla="*/ 139 h 144"/>
                      <a:gd name="T22" fmla="*/ 70 w 144"/>
                      <a:gd name="T23" fmla="*/ 130 h 144"/>
                      <a:gd name="T24" fmla="*/ 93 w 144"/>
                      <a:gd name="T25" fmla="*/ 117 h 144"/>
                      <a:gd name="T26" fmla="*/ 97 w 144"/>
                      <a:gd name="T27" fmla="*/ 138 h 144"/>
                      <a:gd name="T28" fmla="*/ 99 w 144"/>
                      <a:gd name="T29" fmla="*/ 144 h 144"/>
                      <a:gd name="T30" fmla="*/ 144 w 144"/>
                      <a:gd name="T31" fmla="*/ 99 h 144"/>
                      <a:gd name="T32" fmla="*/ 137 w 144"/>
                      <a:gd name="T33" fmla="*/ 98 h 144"/>
                      <a:gd name="T34" fmla="*/ 117 w 144"/>
                      <a:gd name="T35" fmla="*/ 94 h 144"/>
                      <a:gd name="T36" fmla="*/ 129 w 144"/>
                      <a:gd name="T37" fmla="*/ 71 h 144"/>
                      <a:gd name="T38" fmla="*/ 129 w 144"/>
                      <a:gd name="T39" fmla="*/ 107 h 144"/>
                      <a:gd name="T40" fmla="*/ 137 w 144"/>
                      <a:gd name="T41" fmla="*/ 137 h 144"/>
                      <a:gd name="T42" fmla="*/ 107 w 144"/>
                      <a:gd name="T43" fmla="*/ 130 h 144"/>
                      <a:gd name="T44" fmla="*/ 85 w 144"/>
                      <a:gd name="T45" fmla="*/ 108 h 144"/>
                      <a:gd name="T46" fmla="*/ 65 w 144"/>
                      <a:gd name="T47" fmla="*/ 137 h 144"/>
                      <a:gd name="T48" fmla="*/ 36 w 144"/>
                      <a:gd name="T49" fmla="*/ 99 h 144"/>
                      <a:gd name="T50" fmla="*/ 29 w 144"/>
                      <a:gd name="T51" fmla="*/ 98 h 144"/>
                      <a:gd name="T52" fmla="*/ 9 w 144"/>
                      <a:gd name="T53" fmla="*/ 94 h 144"/>
                      <a:gd name="T54" fmla="*/ 21 w 144"/>
                      <a:gd name="T55" fmla="*/ 71 h 144"/>
                      <a:gd name="T56" fmla="*/ 33 w 144"/>
                      <a:gd name="T57" fmla="*/ 74 h 144"/>
                      <a:gd name="T58" fmla="*/ 36 w 144"/>
                      <a:gd name="T59" fmla="*/ 36 h 144"/>
                      <a:gd name="T60" fmla="*/ 74 w 144"/>
                      <a:gd name="T61" fmla="*/ 33 h 144"/>
                      <a:gd name="T62" fmla="*/ 73 w 144"/>
                      <a:gd name="T63" fmla="*/ 29 h 144"/>
                      <a:gd name="T64" fmla="*/ 85 w 144"/>
                      <a:gd name="T65" fmla="*/ 7 h 144"/>
                      <a:gd name="T66" fmla="*/ 100 w 144"/>
                      <a:gd name="T67" fmla="*/ 22 h 144"/>
                      <a:gd name="T68" fmla="*/ 96 w 144"/>
                      <a:gd name="T69" fmla="*/ 32 h 144"/>
                      <a:gd name="T70" fmla="*/ 137 w 144"/>
                      <a:gd name="T71" fmla="*/ 36 h 144"/>
                      <a:gd name="T72" fmla="*/ 129 w 144"/>
                      <a:gd name="T73" fmla="*/ 64 h 144"/>
                      <a:gd name="T74" fmla="*/ 111 w 144"/>
                      <a:gd name="T75" fmla="*/ 98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44" h="144">
                        <a:moveTo>
                          <a:pt x="129" y="71"/>
                        </a:moveTo>
                        <a:cubicBezTo>
                          <a:pt x="132" y="71"/>
                          <a:pt x="134" y="72"/>
                          <a:pt x="137" y="73"/>
                        </a:cubicBezTo>
                        <a:cubicBezTo>
                          <a:pt x="141" y="74"/>
                          <a:pt x="141" y="74"/>
                          <a:pt x="141" y="74"/>
                        </a:cubicBezTo>
                        <a:cubicBezTo>
                          <a:pt x="144" y="71"/>
                          <a:pt x="144" y="71"/>
                          <a:pt x="144" y="71"/>
                        </a:cubicBezTo>
                        <a:cubicBezTo>
                          <a:pt x="144" y="29"/>
                          <a:pt x="144" y="29"/>
                          <a:pt x="144" y="29"/>
                        </a:cubicBezTo>
                        <a:cubicBezTo>
                          <a:pt x="106" y="29"/>
                          <a:pt x="106" y="29"/>
                          <a:pt x="106" y="29"/>
                        </a:cubicBezTo>
                        <a:cubicBezTo>
                          <a:pt x="106" y="27"/>
                          <a:pt x="107" y="24"/>
                          <a:pt x="107" y="22"/>
                        </a:cubicBezTo>
                        <a:cubicBezTo>
                          <a:pt x="107" y="14"/>
                          <a:pt x="103" y="8"/>
                          <a:pt x="97" y="4"/>
                        </a:cubicBezTo>
                        <a:cubicBezTo>
                          <a:pt x="94" y="1"/>
                          <a:pt x="90" y="0"/>
                          <a:pt x="85" y="0"/>
                        </a:cubicBezTo>
                        <a:cubicBezTo>
                          <a:pt x="73" y="0"/>
                          <a:pt x="63" y="10"/>
                          <a:pt x="63" y="22"/>
                        </a:cubicBezTo>
                        <a:cubicBezTo>
                          <a:pt x="63" y="24"/>
                          <a:pt x="64" y="27"/>
                          <a:pt x="65" y="29"/>
                        </a:cubicBezTo>
                        <a:cubicBezTo>
                          <a:pt x="29" y="29"/>
                          <a:pt x="29" y="29"/>
                          <a:pt x="29" y="29"/>
                        </a:cubicBezTo>
                        <a:cubicBezTo>
                          <a:pt x="29" y="65"/>
                          <a:pt x="29" y="65"/>
                          <a:pt x="29" y="65"/>
                        </a:cubicBezTo>
                        <a:cubicBezTo>
                          <a:pt x="26" y="64"/>
                          <a:pt x="24" y="64"/>
                          <a:pt x="21" y="64"/>
                        </a:cubicBezTo>
                        <a:cubicBezTo>
                          <a:pt x="9" y="64"/>
                          <a:pt x="0" y="74"/>
                          <a:pt x="0" y="86"/>
                        </a:cubicBezTo>
                        <a:cubicBezTo>
                          <a:pt x="0" y="90"/>
                          <a:pt x="1" y="94"/>
                          <a:pt x="3" y="98"/>
                        </a:cubicBezTo>
                        <a:cubicBezTo>
                          <a:pt x="7" y="104"/>
                          <a:pt x="14" y="107"/>
                          <a:pt x="21" y="107"/>
                        </a:cubicBezTo>
                        <a:cubicBezTo>
                          <a:pt x="24" y="107"/>
                          <a:pt x="26" y="107"/>
                          <a:pt x="29" y="106"/>
                        </a:cubicBezTo>
                        <a:cubicBezTo>
                          <a:pt x="29" y="144"/>
                          <a:pt x="29" y="144"/>
                          <a:pt x="29" y="144"/>
                        </a:cubicBezTo>
                        <a:cubicBezTo>
                          <a:pt x="71" y="144"/>
                          <a:pt x="71" y="144"/>
                          <a:pt x="71" y="144"/>
                        </a:cubicBezTo>
                        <a:cubicBezTo>
                          <a:pt x="74" y="141"/>
                          <a:pt x="74" y="141"/>
                          <a:pt x="74" y="141"/>
                        </a:cubicBezTo>
                        <a:cubicBezTo>
                          <a:pt x="73" y="139"/>
                          <a:pt x="73" y="139"/>
                          <a:pt x="73" y="139"/>
                        </a:cubicBezTo>
                        <a:cubicBezTo>
                          <a:pt x="73" y="137"/>
                          <a:pt x="73" y="137"/>
                          <a:pt x="73" y="137"/>
                        </a:cubicBezTo>
                        <a:cubicBezTo>
                          <a:pt x="71" y="135"/>
                          <a:pt x="70" y="132"/>
                          <a:pt x="70" y="130"/>
                        </a:cubicBezTo>
                        <a:cubicBezTo>
                          <a:pt x="70" y="121"/>
                          <a:pt x="77" y="115"/>
                          <a:pt x="85" y="115"/>
                        </a:cubicBezTo>
                        <a:cubicBezTo>
                          <a:pt x="88" y="115"/>
                          <a:pt x="91" y="116"/>
                          <a:pt x="93" y="117"/>
                        </a:cubicBezTo>
                        <a:cubicBezTo>
                          <a:pt x="98" y="120"/>
                          <a:pt x="100" y="125"/>
                          <a:pt x="100" y="130"/>
                        </a:cubicBezTo>
                        <a:cubicBezTo>
                          <a:pt x="100" y="132"/>
                          <a:pt x="99" y="135"/>
                          <a:pt x="97" y="138"/>
                        </a:cubicBezTo>
                        <a:cubicBezTo>
                          <a:pt x="96" y="139"/>
                          <a:pt x="96" y="139"/>
                          <a:pt x="96" y="139"/>
                        </a:cubicBezTo>
                        <a:cubicBezTo>
                          <a:pt x="99" y="144"/>
                          <a:pt x="99" y="144"/>
                          <a:pt x="99" y="144"/>
                        </a:cubicBezTo>
                        <a:cubicBezTo>
                          <a:pt x="144" y="144"/>
                          <a:pt x="144" y="144"/>
                          <a:pt x="144" y="144"/>
                        </a:cubicBezTo>
                        <a:cubicBezTo>
                          <a:pt x="144" y="99"/>
                          <a:pt x="144" y="99"/>
                          <a:pt x="144" y="99"/>
                        </a:cubicBezTo>
                        <a:cubicBezTo>
                          <a:pt x="139" y="97"/>
                          <a:pt x="139" y="97"/>
                          <a:pt x="139" y="97"/>
                        </a:cubicBezTo>
                        <a:cubicBezTo>
                          <a:pt x="137" y="98"/>
                          <a:pt x="137" y="98"/>
                          <a:pt x="137" y="98"/>
                        </a:cubicBezTo>
                        <a:cubicBezTo>
                          <a:pt x="135" y="99"/>
                          <a:pt x="132" y="100"/>
                          <a:pt x="129" y="100"/>
                        </a:cubicBezTo>
                        <a:cubicBezTo>
                          <a:pt x="124" y="100"/>
                          <a:pt x="120" y="98"/>
                          <a:pt x="117" y="94"/>
                        </a:cubicBezTo>
                        <a:cubicBezTo>
                          <a:pt x="115" y="91"/>
                          <a:pt x="114" y="89"/>
                          <a:pt x="114" y="86"/>
                        </a:cubicBezTo>
                        <a:cubicBezTo>
                          <a:pt x="114" y="78"/>
                          <a:pt x="121" y="71"/>
                          <a:pt x="129" y="71"/>
                        </a:cubicBezTo>
                        <a:close/>
                        <a:moveTo>
                          <a:pt x="111" y="98"/>
                        </a:moveTo>
                        <a:cubicBezTo>
                          <a:pt x="115" y="104"/>
                          <a:pt x="122" y="107"/>
                          <a:pt x="129" y="107"/>
                        </a:cubicBezTo>
                        <a:cubicBezTo>
                          <a:pt x="132" y="107"/>
                          <a:pt x="134" y="107"/>
                          <a:pt x="137" y="106"/>
                        </a:cubicBezTo>
                        <a:cubicBezTo>
                          <a:pt x="137" y="137"/>
                          <a:pt x="137" y="137"/>
                          <a:pt x="137" y="137"/>
                        </a:cubicBezTo>
                        <a:cubicBezTo>
                          <a:pt x="106" y="137"/>
                          <a:pt x="106" y="137"/>
                          <a:pt x="106" y="137"/>
                        </a:cubicBezTo>
                        <a:cubicBezTo>
                          <a:pt x="106" y="135"/>
                          <a:pt x="107" y="132"/>
                          <a:pt x="107" y="130"/>
                        </a:cubicBezTo>
                        <a:cubicBezTo>
                          <a:pt x="107" y="122"/>
                          <a:pt x="103" y="116"/>
                          <a:pt x="97" y="111"/>
                        </a:cubicBezTo>
                        <a:cubicBezTo>
                          <a:pt x="94" y="109"/>
                          <a:pt x="90" y="108"/>
                          <a:pt x="85" y="108"/>
                        </a:cubicBezTo>
                        <a:cubicBezTo>
                          <a:pt x="73" y="108"/>
                          <a:pt x="63" y="118"/>
                          <a:pt x="63" y="130"/>
                        </a:cubicBezTo>
                        <a:cubicBezTo>
                          <a:pt x="63" y="132"/>
                          <a:pt x="64" y="135"/>
                          <a:pt x="65" y="137"/>
                        </a:cubicBezTo>
                        <a:cubicBezTo>
                          <a:pt x="36" y="137"/>
                          <a:pt x="36" y="137"/>
                          <a:pt x="36" y="137"/>
                        </a:cubicBezTo>
                        <a:cubicBezTo>
                          <a:pt x="36" y="99"/>
                          <a:pt x="36" y="99"/>
                          <a:pt x="36" y="99"/>
                        </a:cubicBezTo>
                        <a:cubicBezTo>
                          <a:pt x="31" y="97"/>
                          <a:pt x="31" y="97"/>
                          <a:pt x="31" y="97"/>
                        </a:cubicBezTo>
                        <a:cubicBezTo>
                          <a:pt x="29" y="98"/>
                          <a:pt x="29" y="98"/>
                          <a:pt x="29" y="98"/>
                        </a:cubicBezTo>
                        <a:cubicBezTo>
                          <a:pt x="27" y="99"/>
                          <a:pt x="24" y="100"/>
                          <a:pt x="21" y="100"/>
                        </a:cubicBezTo>
                        <a:cubicBezTo>
                          <a:pt x="16" y="100"/>
                          <a:pt x="12" y="98"/>
                          <a:pt x="9" y="94"/>
                        </a:cubicBezTo>
                        <a:cubicBezTo>
                          <a:pt x="7" y="91"/>
                          <a:pt x="7" y="89"/>
                          <a:pt x="7" y="86"/>
                        </a:cubicBezTo>
                        <a:cubicBezTo>
                          <a:pt x="7" y="78"/>
                          <a:pt x="13" y="71"/>
                          <a:pt x="21" y="71"/>
                        </a:cubicBezTo>
                        <a:cubicBezTo>
                          <a:pt x="24" y="71"/>
                          <a:pt x="26" y="72"/>
                          <a:pt x="29" y="73"/>
                        </a:cubicBezTo>
                        <a:cubicBezTo>
                          <a:pt x="33" y="74"/>
                          <a:pt x="33" y="74"/>
                          <a:pt x="33" y="74"/>
                        </a:cubicBezTo>
                        <a:cubicBezTo>
                          <a:pt x="36" y="71"/>
                          <a:pt x="36" y="71"/>
                          <a:pt x="36" y="71"/>
                        </a:cubicBezTo>
                        <a:cubicBezTo>
                          <a:pt x="36" y="36"/>
                          <a:pt x="36" y="36"/>
                          <a:pt x="36" y="36"/>
                        </a:cubicBezTo>
                        <a:cubicBezTo>
                          <a:pt x="71" y="36"/>
                          <a:pt x="71" y="36"/>
                          <a:pt x="71" y="36"/>
                        </a:cubicBezTo>
                        <a:cubicBezTo>
                          <a:pt x="74" y="33"/>
                          <a:pt x="74" y="33"/>
                          <a:pt x="74" y="33"/>
                        </a:cubicBezTo>
                        <a:cubicBezTo>
                          <a:pt x="73" y="31"/>
                          <a:pt x="73" y="31"/>
                          <a:pt x="73" y="31"/>
                        </a:cubicBezTo>
                        <a:cubicBezTo>
                          <a:pt x="73" y="29"/>
                          <a:pt x="73" y="29"/>
                          <a:pt x="73" y="29"/>
                        </a:cubicBezTo>
                        <a:cubicBezTo>
                          <a:pt x="71" y="27"/>
                          <a:pt x="70" y="24"/>
                          <a:pt x="70" y="22"/>
                        </a:cubicBezTo>
                        <a:cubicBezTo>
                          <a:pt x="70" y="14"/>
                          <a:pt x="77" y="7"/>
                          <a:pt x="85" y="7"/>
                        </a:cubicBezTo>
                        <a:cubicBezTo>
                          <a:pt x="88" y="7"/>
                          <a:pt x="91" y="8"/>
                          <a:pt x="93" y="9"/>
                        </a:cubicBezTo>
                        <a:cubicBezTo>
                          <a:pt x="98" y="12"/>
                          <a:pt x="100" y="17"/>
                          <a:pt x="100" y="22"/>
                        </a:cubicBezTo>
                        <a:cubicBezTo>
                          <a:pt x="100" y="25"/>
                          <a:pt x="99" y="27"/>
                          <a:pt x="97" y="30"/>
                        </a:cubicBezTo>
                        <a:cubicBezTo>
                          <a:pt x="96" y="32"/>
                          <a:pt x="96" y="32"/>
                          <a:pt x="96" y="32"/>
                        </a:cubicBezTo>
                        <a:cubicBezTo>
                          <a:pt x="99" y="36"/>
                          <a:pt x="99" y="36"/>
                          <a:pt x="99" y="36"/>
                        </a:cubicBezTo>
                        <a:cubicBezTo>
                          <a:pt x="137" y="36"/>
                          <a:pt x="137" y="36"/>
                          <a:pt x="137" y="36"/>
                        </a:cubicBezTo>
                        <a:cubicBezTo>
                          <a:pt x="137" y="65"/>
                          <a:pt x="137" y="65"/>
                          <a:pt x="137" y="65"/>
                        </a:cubicBezTo>
                        <a:cubicBezTo>
                          <a:pt x="134" y="64"/>
                          <a:pt x="132" y="64"/>
                          <a:pt x="129" y="64"/>
                        </a:cubicBezTo>
                        <a:cubicBezTo>
                          <a:pt x="117" y="64"/>
                          <a:pt x="107" y="74"/>
                          <a:pt x="107" y="86"/>
                        </a:cubicBezTo>
                        <a:cubicBezTo>
                          <a:pt x="107" y="90"/>
                          <a:pt x="109" y="94"/>
                          <a:pt x="111" y="98"/>
                        </a:cubicBezTo>
                        <a:close/>
                      </a:path>
                    </a:pathLst>
                  </a:custGeom>
                  <a:grpFill/>
                  <a:ln>
                    <a:noFill/>
                  </a:ln>
                </p:spPr>
                <p:txBody>
                  <a:bodyPr/>
                  <a:lstStyle/>
                  <a:p>
                    <a:pPr>
                      <a:defRPr/>
                    </a:pPr>
                    <a:endParaRPr lang="en-US" sz="1400" dirty="0">
                      <a:solidFill>
                        <a:prstClr val="black"/>
                      </a:solidFill>
                    </a:endParaRPr>
                  </a:p>
                </p:txBody>
              </p:sp>
              <p:sp>
                <p:nvSpPr>
                  <p:cNvPr id="68" name="Freeform 5"/>
                  <p:cNvSpPr>
                    <a:spLocks noEditPoints="1"/>
                  </p:cNvSpPr>
                  <p:nvPr/>
                </p:nvSpPr>
                <p:spPr bwMode="auto">
                  <a:xfrm>
                    <a:off x="522004" y="4785608"/>
                    <a:ext cx="550860" cy="550862"/>
                  </a:xfrm>
                  <a:custGeom>
                    <a:avLst/>
                    <a:gdLst>
                      <a:gd name="T0" fmla="*/ 137 w 144"/>
                      <a:gd name="T1" fmla="*/ 73 h 144"/>
                      <a:gd name="T2" fmla="*/ 144 w 144"/>
                      <a:gd name="T3" fmla="*/ 71 h 144"/>
                      <a:gd name="T4" fmla="*/ 106 w 144"/>
                      <a:gd name="T5" fmla="*/ 29 h 144"/>
                      <a:gd name="T6" fmla="*/ 97 w 144"/>
                      <a:gd name="T7" fmla="*/ 4 h 144"/>
                      <a:gd name="T8" fmla="*/ 63 w 144"/>
                      <a:gd name="T9" fmla="*/ 22 h 144"/>
                      <a:gd name="T10" fmla="*/ 29 w 144"/>
                      <a:gd name="T11" fmla="*/ 29 h 144"/>
                      <a:gd name="T12" fmla="*/ 21 w 144"/>
                      <a:gd name="T13" fmla="*/ 64 h 144"/>
                      <a:gd name="T14" fmla="*/ 3 w 144"/>
                      <a:gd name="T15" fmla="*/ 98 h 144"/>
                      <a:gd name="T16" fmla="*/ 29 w 144"/>
                      <a:gd name="T17" fmla="*/ 106 h 144"/>
                      <a:gd name="T18" fmla="*/ 71 w 144"/>
                      <a:gd name="T19" fmla="*/ 144 h 144"/>
                      <a:gd name="T20" fmla="*/ 73 w 144"/>
                      <a:gd name="T21" fmla="*/ 139 h 144"/>
                      <a:gd name="T22" fmla="*/ 70 w 144"/>
                      <a:gd name="T23" fmla="*/ 130 h 144"/>
                      <a:gd name="T24" fmla="*/ 93 w 144"/>
                      <a:gd name="T25" fmla="*/ 117 h 144"/>
                      <a:gd name="T26" fmla="*/ 97 w 144"/>
                      <a:gd name="T27" fmla="*/ 138 h 144"/>
                      <a:gd name="T28" fmla="*/ 99 w 144"/>
                      <a:gd name="T29" fmla="*/ 144 h 144"/>
                      <a:gd name="T30" fmla="*/ 144 w 144"/>
                      <a:gd name="T31" fmla="*/ 99 h 144"/>
                      <a:gd name="T32" fmla="*/ 137 w 144"/>
                      <a:gd name="T33" fmla="*/ 98 h 144"/>
                      <a:gd name="T34" fmla="*/ 117 w 144"/>
                      <a:gd name="T35" fmla="*/ 94 h 144"/>
                      <a:gd name="T36" fmla="*/ 129 w 144"/>
                      <a:gd name="T37" fmla="*/ 71 h 144"/>
                      <a:gd name="T38" fmla="*/ 129 w 144"/>
                      <a:gd name="T39" fmla="*/ 107 h 144"/>
                      <a:gd name="T40" fmla="*/ 137 w 144"/>
                      <a:gd name="T41" fmla="*/ 137 h 144"/>
                      <a:gd name="T42" fmla="*/ 107 w 144"/>
                      <a:gd name="T43" fmla="*/ 130 h 144"/>
                      <a:gd name="T44" fmla="*/ 85 w 144"/>
                      <a:gd name="T45" fmla="*/ 108 h 144"/>
                      <a:gd name="T46" fmla="*/ 65 w 144"/>
                      <a:gd name="T47" fmla="*/ 137 h 144"/>
                      <a:gd name="T48" fmla="*/ 36 w 144"/>
                      <a:gd name="T49" fmla="*/ 99 h 144"/>
                      <a:gd name="T50" fmla="*/ 29 w 144"/>
                      <a:gd name="T51" fmla="*/ 98 h 144"/>
                      <a:gd name="T52" fmla="*/ 9 w 144"/>
                      <a:gd name="T53" fmla="*/ 94 h 144"/>
                      <a:gd name="T54" fmla="*/ 21 w 144"/>
                      <a:gd name="T55" fmla="*/ 71 h 144"/>
                      <a:gd name="T56" fmla="*/ 33 w 144"/>
                      <a:gd name="T57" fmla="*/ 74 h 144"/>
                      <a:gd name="T58" fmla="*/ 36 w 144"/>
                      <a:gd name="T59" fmla="*/ 36 h 144"/>
                      <a:gd name="T60" fmla="*/ 74 w 144"/>
                      <a:gd name="T61" fmla="*/ 33 h 144"/>
                      <a:gd name="T62" fmla="*/ 73 w 144"/>
                      <a:gd name="T63" fmla="*/ 29 h 144"/>
                      <a:gd name="T64" fmla="*/ 85 w 144"/>
                      <a:gd name="T65" fmla="*/ 7 h 144"/>
                      <a:gd name="T66" fmla="*/ 100 w 144"/>
                      <a:gd name="T67" fmla="*/ 22 h 144"/>
                      <a:gd name="T68" fmla="*/ 96 w 144"/>
                      <a:gd name="T69" fmla="*/ 32 h 144"/>
                      <a:gd name="T70" fmla="*/ 137 w 144"/>
                      <a:gd name="T71" fmla="*/ 36 h 144"/>
                      <a:gd name="T72" fmla="*/ 129 w 144"/>
                      <a:gd name="T73" fmla="*/ 64 h 144"/>
                      <a:gd name="T74" fmla="*/ 111 w 144"/>
                      <a:gd name="T75" fmla="*/ 98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44" h="144">
                        <a:moveTo>
                          <a:pt x="129" y="71"/>
                        </a:moveTo>
                        <a:cubicBezTo>
                          <a:pt x="132" y="71"/>
                          <a:pt x="134" y="72"/>
                          <a:pt x="137" y="73"/>
                        </a:cubicBezTo>
                        <a:cubicBezTo>
                          <a:pt x="141" y="74"/>
                          <a:pt x="141" y="74"/>
                          <a:pt x="141" y="74"/>
                        </a:cubicBezTo>
                        <a:cubicBezTo>
                          <a:pt x="144" y="71"/>
                          <a:pt x="144" y="71"/>
                          <a:pt x="144" y="71"/>
                        </a:cubicBezTo>
                        <a:cubicBezTo>
                          <a:pt x="144" y="29"/>
                          <a:pt x="144" y="29"/>
                          <a:pt x="144" y="29"/>
                        </a:cubicBezTo>
                        <a:cubicBezTo>
                          <a:pt x="106" y="29"/>
                          <a:pt x="106" y="29"/>
                          <a:pt x="106" y="29"/>
                        </a:cubicBezTo>
                        <a:cubicBezTo>
                          <a:pt x="106" y="27"/>
                          <a:pt x="107" y="24"/>
                          <a:pt x="107" y="22"/>
                        </a:cubicBezTo>
                        <a:cubicBezTo>
                          <a:pt x="107" y="14"/>
                          <a:pt x="103" y="8"/>
                          <a:pt x="97" y="4"/>
                        </a:cubicBezTo>
                        <a:cubicBezTo>
                          <a:pt x="94" y="1"/>
                          <a:pt x="90" y="0"/>
                          <a:pt x="85" y="0"/>
                        </a:cubicBezTo>
                        <a:cubicBezTo>
                          <a:pt x="73" y="0"/>
                          <a:pt x="63" y="10"/>
                          <a:pt x="63" y="22"/>
                        </a:cubicBezTo>
                        <a:cubicBezTo>
                          <a:pt x="63" y="24"/>
                          <a:pt x="64" y="27"/>
                          <a:pt x="65" y="29"/>
                        </a:cubicBezTo>
                        <a:cubicBezTo>
                          <a:pt x="29" y="29"/>
                          <a:pt x="29" y="29"/>
                          <a:pt x="29" y="29"/>
                        </a:cubicBezTo>
                        <a:cubicBezTo>
                          <a:pt x="29" y="65"/>
                          <a:pt x="29" y="65"/>
                          <a:pt x="29" y="65"/>
                        </a:cubicBezTo>
                        <a:cubicBezTo>
                          <a:pt x="26" y="64"/>
                          <a:pt x="24" y="64"/>
                          <a:pt x="21" y="64"/>
                        </a:cubicBezTo>
                        <a:cubicBezTo>
                          <a:pt x="9" y="64"/>
                          <a:pt x="0" y="74"/>
                          <a:pt x="0" y="86"/>
                        </a:cubicBezTo>
                        <a:cubicBezTo>
                          <a:pt x="0" y="90"/>
                          <a:pt x="1" y="94"/>
                          <a:pt x="3" y="98"/>
                        </a:cubicBezTo>
                        <a:cubicBezTo>
                          <a:pt x="7" y="104"/>
                          <a:pt x="14" y="107"/>
                          <a:pt x="21" y="107"/>
                        </a:cubicBezTo>
                        <a:cubicBezTo>
                          <a:pt x="24" y="107"/>
                          <a:pt x="26" y="107"/>
                          <a:pt x="29" y="106"/>
                        </a:cubicBezTo>
                        <a:cubicBezTo>
                          <a:pt x="29" y="144"/>
                          <a:pt x="29" y="144"/>
                          <a:pt x="29" y="144"/>
                        </a:cubicBezTo>
                        <a:cubicBezTo>
                          <a:pt x="71" y="144"/>
                          <a:pt x="71" y="144"/>
                          <a:pt x="71" y="144"/>
                        </a:cubicBezTo>
                        <a:cubicBezTo>
                          <a:pt x="74" y="141"/>
                          <a:pt x="74" y="141"/>
                          <a:pt x="74" y="141"/>
                        </a:cubicBezTo>
                        <a:cubicBezTo>
                          <a:pt x="73" y="139"/>
                          <a:pt x="73" y="139"/>
                          <a:pt x="73" y="139"/>
                        </a:cubicBezTo>
                        <a:cubicBezTo>
                          <a:pt x="73" y="137"/>
                          <a:pt x="73" y="137"/>
                          <a:pt x="73" y="137"/>
                        </a:cubicBezTo>
                        <a:cubicBezTo>
                          <a:pt x="71" y="135"/>
                          <a:pt x="70" y="132"/>
                          <a:pt x="70" y="130"/>
                        </a:cubicBezTo>
                        <a:cubicBezTo>
                          <a:pt x="70" y="121"/>
                          <a:pt x="77" y="115"/>
                          <a:pt x="85" y="115"/>
                        </a:cubicBezTo>
                        <a:cubicBezTo>
                          <a:pt x="88" y="115"/>
                          <a:pt x="91" y="116"/>
                          <a:pt x="93" y="117"/>
                        </a:cubicBezTo>
                        <a:cubicBezTo>
                          <a:pt x="98" y="120"/>
                          <a:pt x="100" y="125"/>
                          <a:pt x="100" y="130"/>
                        </a:cubicBezTo>
                        <a:cubicBezTo>
                          <a:pt x="100" y="132"/>
                          <a:pt x="99" y="135"/>
                          <a:pt x="97" y="138"/>
                        </a:cubicBezTo>
                        <a:cubicBezTo>
                          <a:pt x="96" y="139"/>
                          <a:pt x="96" y="139"/>
                          <a:pt x="96" y="139"/>
                        </a:cubicBezTo>
                        <a:cubicBezTo>
                          <a:pt x="99" y="144"/>
                          <a:pt x="99" y="144"/>
                          <a:pt x="99" y="144"/>
                        </a:cubicBezTo>
                        <a:cubicBezTo>
                          <a:pt x="144" y="144"/>
                          <a:pt x="144" y="144"/>
                          <a:pt x="144" y="144"/>
                        </a:cubicBezTo>
                        <a:cubicBezTo>
                          <a:pt x="144" y="99"/>
                          <a:pt x="144" y="99"/>
                          <a:pt x="144" y="99"/>
                        </a:cubicBezTo>
                        <a:cubicBezTo>
                          <a:pt x="139" y="97"/>
                          <a:pt x="139" y="97"/>
                          <a:pt x="139" y="97"/>
                        </a:cubicBezTo>
                        <a:cubicBezTo>
                          <a:pt x="137" y="98"/>
                          <a:pt x="137" y="98"/>
                          <a:pt x="137" y="98"/>
                        </a:cubicBezTo>
                        <a:cubicBezTo>
                          <a:pt x="135" y="99"/>
                          <a:pt x="132" y="100"/>
                          <a:pt x="129" y="100"/>
                        </a:cubicBezTo>
                        <a:cubicBezTo>
                          <a:pt x="124" y="100"/>
                          <a:pt x="120" y="98"/>
                          <a:pt x="117" y="94"/>
                        </a:cubicBezTo>
                        <a:cubicBezTo>
                          <a:pt x="115" y="91"/>
                          <a:pt x="114" y="89"/>
                          <a:pt x="114" y="86"/>
                        </a:cubicBezTo>
                        <a:cubicBezTo>
                          <a:pt x="114" y="78"/>
                          <a:pt x="121" y="71"/>
                          <a:pt x="129" y="71"/>
                        </a:cubicBezTo>
                        <a:close/>
                        <a:moveTo>
                          <a:pt x="111" y="98"/>
                        </a:moveTo>
                        <a:cubicBezTo>
                          <a:pt x="115" y="104"/>
                          <a:pt x="122" y="107"/>
                          <a:pt x="129" y="107"/>
                        </a:cubicBezTo>
                        <a:cubicBezTo>
                          <a:pt x="132" y="107"/>
                          <a:pt x="134" y="107"/>
                          <a:pt x="137" y="106"/>
                        </a:cubicBezTo>
                        <a:cubicBezTo>
                          <a:pt x="137" y="137"/>
                          <a:pt x="137" y="137"/>
                          <a:pt x="137" y="137"/>
                        </a:cubicBezTo>
                        <a:cubicBezTo>
                          <a:pt x="106" y="137"/>
                          <a:pt x="106" y="137"/>
                          <a:pt x="106" y="137"/>
                        </a:cubicBezTo>
                        <a:cubicBezTo>
                          <a:pt x="106" y="135"/>
                          <a:pt x="107" y="132"/>
                          <a:pt x="107" y="130"/>
                        </a:cubicBezTo>
                        <a:cubicBezTo>
                          <a:pt x="107" y="122"/>
                          <a:pt x="103" y="116"/>
                          <a:pt x="97" y="111"/>
                        </a:cubicBezTo>
                        <a:cubicBezTo>
                          <a:pt x="94" y="109"/>
                          <a:pt x="90" y="108"/>
                          <a:pt x="85" y="108"/>
                        </a:cubicBezTo>
                        <a:cubicBezTo>
                          <a:pt x="73" y="108"/>
                          <a:pt x="63" y="118"/>
                          <a:pt x="63" y="130"/>
                        </a:cubicBezTo>
                        <a:cubicBezTo>
                          <a:pt x="63" y="132"/>
                          <a:pt x="64" y="135"/>
                          <a:pt x="65" y="137"/>
                        </a:cubicBezTo>
                        <a:cubicBezTo>
                          <a:pt x="36" y="137"/>
                          <a:pt x="36" y="137"/>
                          <a:pt x="36" y="137"/>
                        </a:cubicBezTo>
                        <a:cubicBezTo>
                          <a:pt x="36" y="99"/>
                          <a:pt x="36" y="99"/>
                          <a:pt x="36" y="99"/>
                        </a:cubicBezTo>
                        <a:cubicBezTo>
                          <a:pt x="31" y="97"/>
                          <a:pt x="31" y="97"/>
                          <a:pt x="31" y="97"/>
                        </a:cubicBezTo>
                        <a:cubicBezTo>
                          <a:pt x="29" y="98"/>
                          <a:pt x="29" y="98"/>
                          <a:pt x="29" y="98"/>
                        </a:cubicBezTo>
                        <a:cubicBezTo>
                          <a:pt x="27" y="99"/>
                          <a:pt x="24" y="100"/>
                          <a:pt x="21" y="100"/>
                        </a:cubicBezTo>
                        <a:cubicBezTo>
                          <a:pt x="16" y="100"/>
                          <a:pt x="12" y="98"/>
                          <a:pt x="9" y="94"/>
                        </a:cubicBezTo>
                        <a:cubicBezTo>
                          <a:pt x="7" y="91"/>
                          <a:pt x="7" y="89"/>
                          <a:pt x="7" y="86"/>
                        </a:cubicBezTo>
                        <a:cubicBezTo>
                          <a:pt x="7" y="78"/>
                          <a:pt x="13" y="71"/>
                          <a:pt x="21" y="71"/>
                        </a:cubicBezTo>
                        <a:cubicBezTo>
                          <a:pt x="24" y="71"/>
                          <a:pt x="26" y="72"/>
                          <a:pt x="29" y="73"/>
                        </a:cubicBezTo>
                        <a:cubicBezTo>
                          <a:pt x="33" y="74"/>
                          <a:pt x="33" y="74"/>
                          <a:pt x="33" y="74"/>
                        </a:cubicBezTo>
                        <a:cubicBezTo>
                          <a:pt x="36" y="71"/>
                          <a:pt x="36" y="71"/>
                          <a:pt x="36" y="71"/>
                        </a:cubicBezTo>
                        <a:cubicBezTo>
                          <a:pt x="36" y="36"/>
                          <a:pt x="36" y="36"/>
                          <a:pt x="36" y="36"/>
                        </a:cubicBezTo>
                        <a:cubicBezTo>
                          <a:pt x="71" y="36"/>
                          <a:pt x="71" y="36"/>
                          <a:pt x="71" y="36"/>
                        </a:cubicBezTo>
                        <a:cubicBezTo>
                          <a:pt x="74" y="33"/>
                          <a:pt x="74" y="33"/>
                          <a:pt x="74" y="33"/>
                        </a:cubicBezTo>
                        <a:cubicBezTo>
                          <a:pt x="73" y="31"/>
                          <a:pt x="73" y="31"/>
                          <a:pt x="73" y="31"/>
                        </a:cubicBezTo>
                        <a:cubicBezTo>
                          <a:pt x="73" y="29"/>
                          <a:pt x="73" y="29"/>
                          <a:pt x="73" y="29"/>
                        </a:cubicBezTo>
                        <a:cubicBezTo>
                          <a:pt x="71" y="27"/>
                          <a:pt x="70" y="24"/>
                          <a:pt x="70" y="22"/>
                        </a:cubicBezTo>
                        <a:cubicBezTo>
                          <a:pt x="70" y="14"/>
                          <a:pt x="77" y="7"/>
                          <a:pt x="85" y="7"/>
                        </a:cubicBezTo>
                        <a:cubicBezTo>
                          <a:pt x="88" y="7"/>
                          <a:pt x="91" y="8"/>
                          <a:pt x="93" y="9"/>
                        </a:cubicBezTo>
                        <a:cubicBezTo>
                          <a:pt x="98" y="12"/>
                          <a:pt x="100" y="17"/>
                          <a:pt x="100" y="22"/>
                        </a:cubicBezTo>
                        <a:cubicBezTo>
                          <a:pt x="100" y="25"/>
                          <a:pt x="99" y="27"/>
                          <a:pt x="97" y="30"/>
                        </a:cubicBezTo>
                        <a:cubicBezTo>
                          <a:pt x="96" y="32"/>
                          <a:pt x="96" y="32"/>
                          <a:pt x="96" y="32"/>
                        </a:cubicBezTo>
                        <a:cubicBezTo>
                          <a:pt x="99" y="36"/>
                          <a:pt x="99" y="36"/>
                          <a:pt x="99" y="36"/>
                        </a:cubicBezTo>
                        <a:cubicBezTo>
                          <a:pt x="137" y="36"/>
                          <a:pt x="137" y="36"/>
                          <a:pt x="137" y="36"/>
                        </a:cubicBezTo>
                        <a:cubicBezTo>
                          <a:pt x="137" y="65"/>
                          <a:pt x="137" y="65"/>
                          <a:pt x="137" y="65"/>
                        </a:cubicBezTo>
                        <a:cubicBezTo>
                          <a:pt x="134" y="64"/>
                          <a:pt x="132" y="64"/>
                          <a:pt x="129" y="64"/>
                        </a:cubicBezTo>
                        <a:cubicBezTo>
                          <a:pt x="117" y="64"/>
                          <a:pt x="107" y="74"/>
                          <a:pt x="107" y="86"/>
                        </a:cubicBezTo>
                        <a:cubicBezTo>
                          <a:pt x="107" y="90"/>
                          <a:pt x="109" y="94"/>
                          <a:pt x="111" y="98"/>
                        </a:cubicBezTo>
                        <a:close/>
                      </a:path>
                    </a:pathLst>
                  </a:custGeom>
                  <a:grpFill/>
                  <a:ln>
                    <a:noFill/>
                  </a:ln>
                </p:spPr>
                <p:txBody>
                  <a:bodyPr/>
                  <a:lstStyle/>
                  <a:p>
                    <a:pPr>
                      <a:defRPr/>
                    </a:pPr>
                    <a:endParaRPr lang="en-US" sz="1400" dirty="0">
                      <a:solidFill>
                        <a:prstClr val="black"/>
                      </a:solidFill>
                    </a:endParaRPr>
                  </a:p>
                </p:txBody>
              </p:sp>
              <p:sp>
                <p:nvSpPr>
                  <p:cNvPr id="69" name="Freeform 5"/>
                  <p:cNvSpPr>
                    <a:spLocks noEditPoints="1"/>
                  </p:cNvSpPr>
                  <p:nvPr/>
                </p:nvSpPr>
                <p:spPr bwMode="auto">
                  <a:xfrm>
                    <a:off x="105588" y="4785608"/>
                    <a:ext cx="550860" cy="550862"/>
                  </a:xfrm>
                  <a:custGeom>
                    <a:avLst/>
                    <a:gdLst>
                      <a:gd name="T0" fmla="*/ 137 w 144"/>
                      <a:gd name="T1" fmla="*/ 73 h 144"/>
                      <a:gd name="T2" fmla="*/ 144 w 144"/>
                      <a:gd name="T3" fmla="*/ 71 h 144"/>
                      <a:gd name="T4" fmla="*/ 106 w 144"/>
                      <a:gd name="T5" fmla="*/ 29 h 144"/>
                      <a:gd name="T6" fmla="*/ 97 w 144"/>
                      <a:gd name="T7" fmla="*/ 4 h 144"/>
                      <a:gd name="T8" fmla="*/ 63 w 144"/>
                      <a:gd name="T9" fmla="*/ 22 h 144"/>
                      <a:gd name="T10" fmla="*/ 29 w 144"/>
                      <a:gd name="T11" fmla="*/ 29 h 144"/>
                      <a:gd name="T12" fmla="*/ 21 w 144"/>
                      <a:gd name="T13" fmla="*/ 64 h 144"/>
                      <a:gd name="T14" fmla="*/ 3 w 144"/>
                      <a:gd name="T15" fmla="*/ 98 h 144"/>
                      <a:gd name="T16" fmla="*/ 29 w 144"/>
                      <a:gd name="T17" fmla="*/ 106 h 144"/>
                      <a:gd name="T18" fmla="*/ 71 w 144"/>
                      <a:gd name="T19" fmla="*/ 144 h 144"/>
                      <a:gd name="T20" fmla="*/ 73 w 144"/>
                      <a:gd name="T21" fmla="*/ 139 h 144"/>
                      <a:gd name="T22" fmla="*/ 70 w 144"/>
                      <a:gd name="T23" fmla="*/ 130 h 144"/>
                      <a:gd name="T24" fmla="*/ 93 w 144"/>
                      <a:gd name="T25" fmla="*/ 117 h 144"/>
                      <a:gd name="T26" fmla="*/ 97 w 144"/>
                      <a:gd name="T27" fmla="*/ 138 h 144"/>
                      <a:gd name="T28" fmla="*/ 99 w 144"/>
                      <a:gd name="T29" fmla="*/ 144 h 144"/>
                      <a:gd name="T30" fmla="*/ 144 w 144"/>
                      <a:gd name="T31" fmla="*/ 99 h 144"/>
                      <a:gd name="T32" fmla="*/ 137 w 144"/>
                      <a:gd name="T33" fmla="*/ 98 h 144"/>
                      <a:gd name="T34" fmla="*/ 117 w 144"/>
                      <a:gd name="T35" fmla="*/ 94 h 144"/>
                      <a:gd name="T36" fmla="*/ 129 w 144"/>
                      <a:gd name="T37" fmla="*/ 71 h 144"/>
                      <a:gd name="T38" fmla="*/ 129 w 144"/>
                      <a:gd name="T39" fmla="*/ 107 h 144"/>
                      <a:gd name="T40" fmla="*/ 137 w 144"/>
                      <a:gd name="T41" fmla="*/ 137 h 144"/>
                      <a:gd name="T42" fmla="*/ 107 w 144"/>
                      <a:gd name="T43" fmla="*/ 130 h 144"/>
                      <a:gd name="T44" fmla="*/ 85 w 144"/>
                      <a:gd name="T45" fmla="*/ 108 h 144"/>
                      <a:gd name="T46" fmla="*/ 65 w 144"/>
                      <a:gd name="T47" fmla="*/ 137 h 144"/>
                      <a:gd name="T48" fmla="*/ 36 w 144"/>
                      <a:gd name="T49" fmla="*/ 99 h 144"/>
                      <a:gd name="T50" fmla="*/ 29 w 144"/>
                      <a:gd name="T51" fmla="*/ 98 h 144"/>
                      <a:gd name="T52" fmla="*/ 9 w 144"/>
                      <a:gd name="T53" fmla="*/ 94 h 144"/>
                      <a:gd name="T54" fmla="*/ 21 w 144"/>
                      <a:gd name="T55" fmla="*/ 71 h 144"/>
                      <a:gd name="T56" fmla="*/ 33 w 144"/>
                      <a:gd name="T57" fmla="*/ 74 h 144"/>
                      <a:gd name="T58" fmla="*/ 36 w 144"/>
                      <a:gd name="T59" fmla="*/ 36 h 144"/>
                      <a:gd name="T60" fmla="*/ 74 w 144"/>
                      <a:gd name="T61" fmla="*/ 33 h 144"/>
                      <a:gd name="T62" fmla="*/ 73 w 144"/>
                      <a:gd name="T63" fmla="*/ 29 h 144"/>
                      <a:gd name="T64" fmla="*/ 85 w 144"/>
                      <a:gd name="T65" fmla="*/ 7 h 144"/>
                      <a:gd name="T66" fmla="*/ 100 w 144"/>
                      <a:gd name="T67" fmla="*/ 22 h 144"/>
                      <a:gd name="T68" fmla="*/ 96 w 144"/>
                      <a:gd name="T69" fmla="*/ 32 h 144"/>
                      <a:gd name="T70" fmla="*/ 137 w 144"/>
                      <a:gd name="T71" fmla="*/ 36 h 144"/>
                      <a:gd name="T72" fmla="*/ 129 w 144"/>
                      <a:gd name="T73" fmla="*/ 64 h 144"/>
                      <a:gd name="T74" fmla="*/ 111 w 144"/>
                      <a:gd name="T75" fmla="*/ 98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44" h="144">
                        <a:moveTo>
                          <a:pt x="129" y="71"/>
                        </a:moveTo>
                        <a:cubicBezTo>
                          <a:pt x="132" y="71"/>
                          <a:pt x="134" y="72"/>
                          <a:pt x="137" y="73"/>
                        </a:cubicBezTo>
                        <a:cubicBezTo>
                          <a:pt x="141" y="74"/>
                          <a:pt x="141" y="74"/>
                          <a:pt x="141" y="74"/>
                        </a:cubicBezTo>
                        <a:cubicBezTo>
                          <a:pt x="144" y="71"/>
                          <a:pt x="144" y="71"/>
                          <a:pt x="144" y="71"/>
                        </a:cubicBezTo>
                        <a:cubicBezTo>
                          <a:pt x="144" y="29"/>
                          <a:pt x="144" y="29"/>
                          <a:pt x="144" y="29"/>
                        </a:cubicBezTo>
                        <a:cubicBezTo>
                          <a:pt x="106" y="29"/>
                          <a:pt x="106" y="29"/>
                          <a:pt x="106" y="29"/>
                        </a:cubicBezTo>
                        <a:cubicBezTo>
                          <a:pt x="106" y="27"/>
                          <a:pt x="107" y="24"/>
                          <a:pt x="107" y="22"/>
                        </a:cubicBezTo>
                        <a:cubicBezTo>
                          <a:pt x="107" y="14"/>
                          <a:pt x="103" y="8"/>
                          <a:pt x="97" y="4"/>
                        </a:cubicBezTo>
                        <a:cubicBezTo>
                          <a:pt x="94" y="1"/>
                          <a:pt x="90" y="0"/>
                          <a:pt x="85" y="0"/>
                        </a:cubicBezTo>
                        <a:cubicBezTo>
                          <a:pt x="73" y="0"/>
                          <a:pt x="63" y="10"/>
                          <a:pt x="63" y="22"/>
                        </a:cubicBezTo>
                        <a:cubicBezTo>
                          <a:pt x="63" y="24"/>
                          <a:pt x="64" y="27"/>
                          <a:pt x="65" y="29"/>
                        </a:cubicBezTo>
                        <a:cubicBezTo>
                          <a:pt x="29" y="29"/>
                          <a:pt x="29" y="29"/>
                          <a:pt x="29" y="29"/>
                        </a:cubicBezTo>
                        <a:cubicBezTo>
                          <a:pt x="29" y="65"/>
                          <a:pt x="29" y="65"/>
                          <a:pt x="29" y="65"/>
                        </a:cubicBezTo>
                        <a:cubicBezTo>
                          <a:pt x="26" y="64"/>
                          <a:pt x="24" y="64"/>
                          <a:pt x="21" y="64"/>
                        </a:cubicBezTo>
                        <a:cubicBezTo>
                          <a:pt x="9" y="64"/>
                          <a:pt x="0" y="74"/>
                          <a:pt x="0" y="86"/>
                        </a:cubicBezTo>
                        <a:cubicBezTo>
                          <a:pt x="0" y="90"/>
                          <a:pt x="1" y="94"/>
                          <a:pt x="3" y="98"/>
                        </a:cubicBezTo>
                        <a:cubicBezTo>
                          <a:pt x="7" y="104"/>
                          <a:pt x="14" y="107"/>
                          <a:pt x="21" y="107"/>
                        </a:cubicBezTo>
                        <a:cubicBezTo>
                          <a:pt x="24" y="107"/>
                          <a:pt x="26" y="107"/>
                          <a:pt x="29" y="106"/>
                        </a:cubicBezTo>
                        <a:cubicBezTo>
                          <a:pt x="29" y="144"/>
                          <a:pt x="29" y="144"/>
                          <a:pt x="29" y="144"/>
                        </a:cubicBezTo>
                        <a:cubicBezTo>
                          <a:pt x="71" y="144"/>
                          <a:pt x="71" y="144"/>
                          <a:pt x="71" y="144"/>
                        </a:cubicBezTo>
                        <a:cubicBezTo>
                          <a:pt x="74" y="141"/>
                          <a:pt x="74" y="141"/>
                          <a:pt x="74" y="141"/>
                        </a:cubicBezTo>
                        <a:cubicBezTo>
                          <a:pt x="73" y="139"/>
                          <a:pt x="73" y="139"/>
                          <a:pt x="73" y="139"/>
                        </a:cubicBezTo>
                        <a:cubicBezTo>
                          <a:pt x="73" y="137"/>
                          <a:pt x="73" y="137"/>
                          <a:pt x="73" y="137"/>
                        </a:cubicBezTo>
                        <a:cubicBezTo>
                          <a:pt x="71" y="135"/>
                          <a:pt x="70" y="132"/>
                          <a:pt x="70" y="130"/>
                        </a:cubicBezTo>
                        <a:cubicBezTo>
                          <a:pt x="70" y="121"/>
                          <a:pt x="77" y="115"/>
                          <a:pt x="85" y="115"/>
                        </a:cubicBezTo>
                        <a:cubicBezTo>
                          <a:pt x="88" y="115"/>
                          <a:pt x="91" y="116"/>
                          <a:pt x="93" y="117"/>
                        </a:cubicBezTo>
                        <a:cubicBezTo>
                          <a:pt x="98" y="120"/>
                          <a:pt x="100" y="125"/>
                          <a:pt x="100" y="130"/>
                        </a:cubicBezTo>
                        <a:cubicBezTo>
                          <a:pt x="100" y="132"/>
                          <a:pt x="99" y="135"/>
                          <a:pt x="97" y="138"/>
                        </a:cubicBezTo>
                        <a:cubicBezTo>
                          <a:pt x="96" y="139"/>
                          <a:pt x="96" y="139"/>
                          <a:pt x="96" y="139"/>
                        </a:cubicBezTo>
                        <a:cubicBezTo>
                          <a:pt x="99" y="144"/>
                          <a:pt x="99" y="144"/>
                          <a:pt x="99" y="144"/>
                        </a:cubicBezTo>
                        <a:cubicBezTo>
                          <a:pt x="144" y="144"/>
                          <a:pt x="144" y="144"/>
                          <a:pt x="144" y="144"/>
                        </a:cubicBezTo>
                        <a:cubicBezTo>
                          <a:pt x="144" y="99"/>
                          <a:pt x="144" y="99"/>
                          <a:pt x="144" y="99"/>
                        </a:cubicBezTo>
                        <a:cubicBezTo>
                          <a:pt x="139" y="97"/>
                          <a:pt x="139" y="97"/>
                          <a:pt x="139" y="97"/>
                        </a:cubicBezTo>
                        <a:cubicBezTo>
                          <a:pt x="137" y="98"/>
                          <a:pt x="137" y="98"/>
                          <a:pt x="137" y="98"/>
                        </a:cubicBezTo>
                        <a:cubicBezTo>
                          <a:pt x="135" y="99"/>
                          <a:pt x="132" y="100"/>
                          <a:pt x="129" y="100"/>
                        </a:cubicBezTo>
                        <a:cubicBezTo>
                          <a:pt x="124" y="100"/>
                          <a:pt x="120" y="98"/>
                          <a:pt x="117" y="94"/>
                        </a:cubicBezTo>
                        <a:cubicBezTo>
                          <a:pt x="115" y="91"/>
                          <a:pt x="114" y="89"/>
                          <a:pt x="114" y="86"/>
                        </a:cubicBezTo>
                        <a:cubicBezTo>
                          <a:pt x="114" y="78"/>
                          <a:pt x="121" y="71"/>
                          <a:pt x="129" y="71"/>
                        </a:cubicBezTo>
                        <a:close/>
                        <a:moveTo>
                          <a:pt x="111" y="98"/>
                        </a:moveTo>
                        <a:cubicBezTo>
                          <a:pt x="115" y="104"/>
                          <a:pt x="122" y="107"/>
                          <a:pt x="129" y="107"/>
                        </a:cubicBezTo>
                        <a:cubicBezTo>
                          <a:pt x="132" y="107"/>
                          <a:pt x="134" y="107"/>
                          <a:pt x="137" y="106"/>
                        </a:cubicBezTo>
                        <a:cubicBezTo>
                          <a:pt x="137" y="137"/>
                          <a:pt x="137" y="137"/>
                          <a:pt x="137" y="137"/>
                        </a:cubicBezTo>
                        <a:cubicBezTo>
                          <a:pt x="106" y="137"/>
                          <a:pt x="106" y="137"/>
                          <a:pt x="106" y="137"/>
                        </a:cubicBezTo>
                        <a:cubicBezTo>
                          <a:pt x="106" y="135"/>
                          <a:pt x="107" y="132"/>
                          <a:pt x="107" y="130"/>
                        </a:cubicBezTo>
                        <a:cubicBezTo>
                          <a:pt x="107" y="122"/>
                          <a:pt x="103" y="116"/>
                          <a:pt x="97" y="111"/>
                        </a:cubicBezTo>
                        <a:cubicBezTo>
                          <a:pt x="94" y="109"/>
                          <a:pt x="90" y="108"/>
                          <a:pt x="85" y="108"/>
                        </a:cubicBezTo>
                        <a:cubicBezTo>
                          <a:pt x="73" y="108"/>
                          <a:pt x="63" y="118"/>
                          <a:pt x="63" y="130"/>
                        </a:cubicBezTo>
                        <a:cubicBezTo>
                          <a:pt x="63" y="132"/>
                          <a:pt x="64" y="135"/>
                          <a:pt x="65" y="137"/>
                        </a:cubicBezTo>
                        <a:cubicBezTo>
                          <a:pt x="36" y="137"/>
                          <a:pt x="36" y="137"/>
                          <a:pt x="36" y="137"/>
                        </a:cubicBezTo>
                        <a:cubicBezTo>
                          <a:pt x="36" y="99"/>
                          <a:pt x="36" y="99"/>
                          <a:pt x="36" y="99"/>
                        </a:cubicBezTo>
                        <a:cubicBezTo>
                          <a:pt x="31" y="97"/>
                          <a:pt x="31" y="97"/>
                          <a:pt x="31" y="97"/>
                        </a:cubicBezTo>
                        <a:cubicBezTo>
                          <a:pt x="29" y="98"/>
                          <a:pt x="29" y="98"/>
                          <a:pt x="29" y="98"/>
                        </a:cubicBezTo>
                        <a:cubicBezTo>
                          <a:pt x="27" y="99"/>
                          <a:pt x="24" y="100"/>
                          <a:pt x="21" y="100"/>
                        </a:cubicBezTo>
                        <a:cubicBezTo>
                          <a:pt x="16" y="100"/>
                          <a:pt x="12" y="98"/>
                          <a:pt x="9" y="94"/>
                        </a:cubicBezTo>
                        <a:cubicBezTo>
                          <a:pt x="7" y="91"/>
                          <a:pt x="7" y="89"/>
                          <a:pt x="7" y="86"/>
                        </a:cubicBezTo>
                        <a:cubicBezTo>
                          <a:pt x="7" y="78"/>
                          <a:pt x="13" y="71"/>
                          <a:pt x="21" y="71"/>
                        </a:cubicBezTo>
                        <a:cubicBezTo>
                          <a:pt x="24" y="71"/>
                          <a:pt x="26" y="72"/>
                          <a:pt x="29" y="73"/>
                        </a:cubicBezTo>
                        <a:cubicBezTo>
                          <a:pt x="33" y="74"/>
                          <a:pt x="33" y="74"/>
                          <a:pt x="33" y="74"/>
                        </a:cubicBezTo>
                        <a:cubicBezTo>
                          <a:pt x="36" y="71"/>
                          <a:pt x="36" y="71"/>
                          <a:pt x="36" y="71"/>
                        </a:cubicBezTo>
                        <a:cubicBezTo>
                          <a:pt x="36" y="36"/>
                          <a:pt x="36" y="36"/>
                          <a:pt x="36" y="36"/>
                        </a:cubicBezTo>
                        <a:cubicBezTo>
                          <a:pt x="71" y="36"/>
                          <a:pt x="71" y="36"/>
                          <a:pt x="71" y="36"/>
                        </a:cubicBezTo>
                        <a:cubicBezTo>
                          <a:pt x="74" y="33"/>
                          <a:pt x="74" y="33"/>
                          <a:pt x="74" y="33"/>
                        </a:cubicBezTo>
                        <a:cubicBezTo>
                          <a:pt x="73" y="31"/>
                          <a:pt x="73" y="31"/>
                          <a:pt x="73" y="31"/>
                        </a:cubicBezTo>
                        <a:cubicBezTo>
                          <a:pt x="73" y="29"/>
                          <a:pt x="73" y="29"/>
                          <a:pt x="73" y="29"/>
                        </a:cubicBezTo>
                        <a:cubicBezTo>
                          <a:pt x="71" y="27"/>
                          <a:pt x="70" y="24"/>
                          <a:pt x="70" y="22"/>
                        </a:cubicBezTo>
                        <a:cubicBezTo>
                          <a:pt x="70" y="14"/>
                          <a:pt x="77" y="7"/>
                          <a:pt x="85" y="7"/>
                        </a:cubicBezTo>
                        <a:cubicBezTo>
                          <a:pt x="88" y="7"/>
                          <a:pt x="91" y="8"/>
                          <a:pt x="93" y="9"/>
                        </a:cubicBezTo>
                        <a:cubicBezTo>
                          <a:pt x="98" y="12"/>
                          <a:pt x="100" y="17"/>
                          <a:pt x="100" y="22"/>
                        </a:cubicBezTo>
                        <a:cubicBezTo>
                          <a:pt x="100" y="25"/>
                          <a:pt x="99" y="27"/>
                          <a:pt x="97" y="30"/>
                        </a:cubicBezTo>
                        <a:cubicBezTo>
                          <a:pt x="96" y="32"/>
                          <a:pt x="96" y="32"/>
                          <a:pt x="96" y="32"/>
                        </a:cubicBezTo>
                        <a:cubicBezTo>
                          <a:pt x="99" y="36"/>
                          <a:pt x="99" y="36"/>
                          <a:pt x="99" y="36"/>
                        </a:cubicBezTo>
                        <a:cubicBezTo>
                          <a:pt x="137" y="36"/>
                          <a:pt x="137" y="36"/>
                          <a:pt x="137" y="36"/>
                        </a:cubicBezTo>
                        <a:cubicBezTo>
                          <a:pt x="137" y="65"/>
                          <a:pt x="137" y="65"/>
                          <a:pt x="137" y="65"/>
                        </a:cubicBezTo>
                        <a:cubicBezTo>
                          <a:pt x="134" y="64"/>
                          <a:pt x="132" y="64"/>
                          <a:pt x="129" y="64"/>
                        </a:cubicBezTo>
                        <a:cubicBezTo>
                          <a:pt x="117" y="64"/>
                          <a:pt x="107" y="74"/>
                          <a:pt x="107" y="86"/>
                        </a:cubicBezTo>
                        <a:cubicBezTo>
                          <a:pt x="107" y="90"/>
                          <a:pt x="109" y="94"/>
                          <a:pt x="111" y="98"/>
                        </a:cubicBezTo>
                        <a:close/>
                      </a:path>
                    </a:pathLst>
                  </a:custGeom>
                  <a:grpFill/>
                  <a:ln>
                    <a:noFill/>
                  </a:ln>
                </p:spPr>
                <p:txBody>
                  <a:bodyPr/>
                  <a:lstStyle/>
                  <a:p>
                    <a:pPr>
                      <a:defRPr/>
                    </a:pPr>
                    <a:endParaRPr lang="en-US" sz="1400" dirty="0">
                      <a:solidFill>
                        <a:prstClr val="black"/>
                      </a:solidFill>
                    </a:endParaRPr>
                  </a:p>
                </p:txBody>
              </p:sp>
            </p:grpSp>
          </p:grpSp>
        </p:grpSp>
        <p:grpSp>
          <p:nvGrpSpPr>
            <p:cNvPr id="55" name="Group 68"/>
            <p:cNvGrpSpPr>
              <a:grpSpLocks/>
            </p:cNvGrpSpPr>
            <p:nvPr/>
          </p:nvGrpSpPr>
          <p:grpSpPr bwMode="auto">
            <a:xfrm>
              <a:off x="2713192" y="4364739"/>
              <a:ext cx="3187546" cy="1475658"/>
              <a:chOff x="-194686" y="4621132"/>
              <a:chExt cx="3187474" cy="1476504"/>
            </a:xfrm>
          </p:grpSpPr>
          <p:grpSp>
            <p:nvGrpSpPr>
              <p:cNvPr id="56" name="Group 100"/>
              <p:cNvGrpSpPr>
                <a:grpSpLocks/>
              </p:cNvGrpSpPr>
              <p:nvPr/>
            </p:nvGrpSpPr>
            <p:grpSpPr bwMode="auto">
              <a:xfrm>
                <a:off x="-194686" y="5240304"/>
                <a:ext cx="3187474" cy="857332"/>
                <a:chOff x="-7517" y="2934589"/>
                <a:chExt cx="3187764" cy="857501"/>
              </a:xfrm>
            </p:grpSpPr>
            <p:sp>
              <p:nvSpPr>
                <p:cNvPr id="60" name="Rectangle 59"/>
                <p:cNvSpPr/>
                <p:nvPr/>
              </p:nvSpPr>
              <p:spPr>
                <a:xfrm rot="10800000">
                  <a:off x="635324" y="3256689"/>
                  <a:ext cx="2544923" cy="535401"/>
                </a:xfrm>
                <a:prstGeom prst="rect">
                  <a:avLst/>
                </a:prstGeom>
                <a:noFill/>
                <a:ln>
                  <a:noFill/>
                  <a:miter lim="800000"/>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999" b="1" dirty="0">
                    <a:solidFill>
                      <a:prstClr val="white"/>
                    </a:solidFill>
                  </a:endParaRPr>
                </a:p>
              </p:txBody>
            </p:sp>
            <p:sp>
              <p:nvSpPr>
                <p:cNvPr id="61" name="Rectangle 46"/>
                <p:cNvSpPr>
                  <a:spLocks noChangeArrowheads="1"/>
                </p:cNvSpPr>
                <p:nvPr/>
              </p:nvSpPr>
              <p:spPr bwMode="auto">
                <a:xfrm>
                  <a:off x="-7517" y="2934589"/>
                  <a:ext cx="2307932" cy="484696"/>
                </a:xfrm>
                <a:prstGeom prst="rect">
                  <a:avLst/>
                </a:prstGeom>
                <a:noFill/>
                <a:ln w="9525">
                  <a:noFill/>
                  <a:miter lim="800000"/>
                  <a:headEnd/>
                  <a:tailEnd/>
                </a:ln>
              </p:spPr>
              <p:txBody>
                <a:bodyPr wrap="square">
                  <a:spAutoFit/>
                </a:bodyPr>
                <a:lstStyle/>
                <a:p>
                  <a:pPr algn="ctr">
                    <a:lnSpc>
                      <a:spcPct val="90000"/>
                    </a:lnSpc>
                    <a:spcBef>
                      <a:spcPts val="2999"/>
                    </a:spcBef>
                  </a:pPr>
                  <a:r>
                    <a:rPr lang="en-US" sz="1100" b="1" dirty="0">
                      <a:solidFill>
                        <a:srgbClr val="003C54"/>
                      </a:solidFill>
                    </a:rPr>
                    <a:t>Real-time Surveillance </a:t>
                  </a:r>
                  <a:br>
                    <a:rPr lang="en-US" sz="1100" b="1" dirty="0">
                      <a:solidFill>
                        <a:srgbClr val="003C54"/>
                      </a:solidFill>
                    </a:rPr>
                  </a:br>
                  <a:r>
                    <a:rPr lang="en-US" sz="1100" b="1" dirty="0">
                      <a:solidFill>
                        <a:srgbClr val="003C54"/>
                      </a:solidFill>
                    </a:rPr>
                    <a:t>&amp; Dynamic Management</a:t>
                  </a:r>
                </a:p>
              </p:txBody>
            </p:sp>
          </p:grpSp>
          <p:grpSp>
            <p:nvGrpSpPr>
              <p:cNvPr id="57" name="Group 65"/>
              <p:cNvGrpSpPr>
                <a:grpSpLocks noChangeAspect="1"/>
              </p:cNvGrpSpPr>
              <p:nvPr/>
            </p:nvGrpSpPr>
            <p:grpSpPr bwMode="auto">
              <a:xfrm>
                <a:off x="669083" y="4621132"/>
                <a:ext cx="547671" cy="547995"/>
                <a:chOff x="530775" y="4602002"/>
                <a:chExt cx="652895" cy="653281"/>
              </a:xfrm>
            </p:grpSpPr>
            <p:sp>
              <p:nvSpPr>
                <p:cNvPr id="58" name="Oval 57"/>
                <p:cNvSpPr/>
                <p:nvPr/>
              </p:nvSpPr>
              <p:spPr bwMode="auto">
                <a:xfrm>
                  <a:off x="530775" y="4602002"/>
                  <a:ext cx="652895" cy="653281"/>
                </a:xfrm>
                <a:prstGeom prst="ellipse">
                  <a:avLst/>
                </a:prstGeom>
                <a:solidFill>
                  <a:schemeClr val="accent5"/>
                </a:solidFill>
                <a:ln w="19050">
                  <a:solidFill>
                    <a:schemeClr val="bg1"/>
                  </a:solidFill>
                  <a:miter lim="800000"/>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799" b="1" dirty="0">
                    <a:solidFill>
                      <a:prstClr val="white"/>
                    </a:solidFill>
                  </a:endParaRPr>
                </a:p>
              </p:txBody>
            </p:sp>
            <p:sp>
              <p:nvSpPr>
                <p:cNvPr id="59" name="Freeform 5"/>
                <p:cNvSpPr>
                  <a:spLocks noChangeAspect="1" noEditPoints="1"/>
                </p:cNvSpPr>
                <p:nvPr/>
              </p:nvSpPr>
              <p:spPr bwMode="auto">
                <a:xfrm>
                  <a:off x="670484" y="4706841"/>
                  <a:ext cx="348796" cy="403210"/>
                </a:xfrm>
                <a:custGeom>
                  <a:avLst/>
                  <a:gdLst>
                    <a:gd name="T0" fmla="*/ 2147483647 w 124"/>
                    <a:gd name="T1" fmla="*/ 2147483647 h 144"/>
                    <a:gd name="T2" fmla="*/ 2147483647 w 124"/>
                    <a:gd name="T3" fmla="*/ 2147483647 h 144"/>
                    <a:gd name="T4" fmla="*/ 2147483647 w 124"/>
                    <a:gd name="T5" fmla="*/ 2147483647 h 144"/>
                    <a:gd name="T6" fmla="*/ 2147483647 w 124"/>
                    <a:gd name="T7" fmla="*/ 2147483647 h 144"/>
                    <a:gd name="T8" fmla="*/ 2147483647 w 124"/>
                    <a:gd name="T9" fmla="*/ 2147483647 h 144"/>
                    <a:gd name="T10" fmla="*/ 0 w 124"/>
                    <a:gd name="T11" fmla="*/ 2147483647 h 144"/>
                    <a:gd name="T12" fmla="*/ 2147483647 w 124"/>
                    <a:gd name="T13" fmla="*/ 0 h 144"/>
                    <a:gd name="T14" fmla="*/ 2147483647 w 124"/>
                    <a:gd name="T15" fmla="*/ 2147483647 h 144"/>
                    <a:gd name="T16" fmla="*/ 2147483647 w 124"/>
                    <a:gd name="T17" fmla="*/ 2147483647 h 144"/>
                    <a:gd name="T18" fmla="*/ 2147483647 w 124"/>
                    <a:gd name="T19" fmla="*/ 2147483647 h 144"/>
                    <a:gd name="T20" fmla="*/ 2147483647 w 124"/>
                    <a:gd name="T21" fmla="*/ 2147483647 h 144"/>
                    <a:gd name="T22" fmla="*/ 2147483647 w 124"/>
                    <a:gd name="T23" fmla="*/ 2147483647 h 144"/>
                    <a:gd name="T24" fmla="*/ 2147483647 w 124"/>
                    <a:gd name="T25" fmla="*/ 2147483647 h 144"/>
                    <a:gd name="T26" fmla="*/ 2147483647 w 124"/>
                    <a:gd name="T27" fmla="*/ 2147483647 h 144"/>
                    <a:gd name="T28" fmla="*/ 2147483647 w 124"/>
                    <a:gd name="T29" fmla="*/ 2147483647 h 144"/>
                    <a:gd name="T30" fmla="*/ 2147483647 w 124"/>
                    <a:gd name="T31" fmla="*/ 2147483647 h 144"/>
                    <a:gd name="T32" fmla="*/ 2147483647 w 124"/>
                    <a:gd name="T33" fmla="*/ 2147483647 h 144"/>
                    <a:gd name="T34" fmla="*/ 2147483647 w 124"/>
                    <a:gd name="T35" fmla="*/ 2147483647 h 144"/>
                    <a:gd name="T36" fmla="*/ 2147483647 w 124"/>
                    <a:gd name="T37" fmla="*/ 2147483647 h 144"/>
                    <a:gd name="T38" fmla="*/ 2147483647 w 124"/>
                    <a:gd name="T39" fmla="*/ 2147483647 h 144"/>
                    <a:gd name="T40" fmla="*/ 2147483647 w 124"/>
                    <a:gd name="T41" fmla="*/ 2147483647 h 144"/>
                    <a:gd name="T42" fmla="*/ 2147483647 w 124"/>
                    <a:gd name="T43" fmla="*/ 2147483647 h 144"/>
                    <a:gd name="T44" fmla="*/ 2147483647 w 124"/>
                    <a:gd name="T45" fmla="*/ 2147483647 h 144"/>
                    <a:gd name="T46" fmla="*/ 2147483647 w 124"/>
                    <a:gd name="T47" fmla="*/ 2147483647 h 144"/>
                    <a:gd name="T48" fmla="*/ 2147483647 w 124"/>
                    <a:gd name="T49" fmla="*/ 2147483647 h 144"/>
                    <a:gd name="T50" fmla="*/ 2147483647 w 124"/>
                    <a:gd name="T51" fmla="*/ 2147483647 h 144"/>
                    <a:gd name="T52" fmla="*/ 2147483647 w 124"/>
                    <a:gd name="T53" fmla="*/ 2147483647 h 144"/>
                    <a:gd name="T54" fmla="*/ 2147483647 w 124"/>
                    <a:gd name="T55" fmla="*/ 2147483647 h 144"/>
                    <a:gd name="T56" fmla="*/ 2147483647 w 124"/>
                    <a:gd name="T57" fmla="*/ 2147483647 h 144"/>
                    <a:gd name="T58" fmla="*/ 2147483647 w 124"/>
                    <a:gd name="T59" fmla="*/ 2147483647 h 144"/>
                    <a:gd name="T60" fmla="*/ 2147483647 w 124"/>
                    <a:gd name="T61" fmla="*/ 2147483647 h 144"/>
                    <a:gd name="T62" fmla="*/ 2147483647 w 124"/>
                    <a:gd name="T63" fmla="*/ 2147483647 h 144"/>
                    <a:gd name="T64" fmla="*/ 2147483647 w 124"/>
                    <a:gd name="T65" fmla="*/ 2147483647 h 144"/>
                    <a:gd name="T66" fmla="*/ 2147483647 w 124"/>
                    <a:gd name="T67" fmla="*/ 2147483647 h 14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24"/>
                    <a:gd name="T103" fmla="*/ 0 h 144"/>
                    <a:gd name="T104" fmla="*/ 124 w 124"/>
                    <a:gd name="T105" fmla="*/ 144 h 14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24" h="144">
                      <a:moveTo>
                        <a:pt x="41" y="61"/>
                      </a:moveTo>
                      <a:cubicBezTo>
                        <a:pt x="36" y="66"/>
                        <a:pt x="36" y="75"/>
                        <a:pt x="41" y="80"/>
                      </a:cubicBezTo>
                      <a:cubicBezTo>
                        <a:pt x="37" y="85"/>
                        <a:pt x="37" y="85"/>
                        <a:pt x="37" y="85"/>
                      </a:cubicBezTo>
                      <a:cubicBezTo>
                        <a:pt x="29" y="77"/>
                        <a:pt x="29" y="64"/>
                        <a:pt x="37" y="56"/>
                      </a:cubicBezTo>
                      <a:lnTo>
                        <a:pt x="41" y="61"/>
                      </a:lnTo>
                      <a:close/>
                      <a:moveTo>
                        <a:pt x="124" y="130"/>
                      </a:moveTo>
                      <a:cubicBezTo>
                        <a:pt x="115" y="139"/>
                        <a:pt x="115" y="139"/>
                        <a:pt x="115" y="139"/>
                      </a:cubicBezTo>
                      <a:cubicBezTo>
                        <a:pt x="115" y="144"/>
                        <a:pt x="115" y="144"/>
                        <a:pt x="115" y="144"/>
                      </a:cubicBezTo>
                      <a:cubicBezTo>
                        <a:pt x="14" y="144"/>
                        <a:pt x="14" y="144"/>
                        <a:pt x="14" y="144"/>
                      </a:cubicBezTo>
                      <a:cubicBezTo>
                        <a:pt x="14" y="130"/>
                        <a:pt x="14" y="130"/>
                        <a:pt x="14" y="130"/>
                      </a:cubicBezTo>
                      <a:cubicBezTo>
                        <a:pt x="0" y="130"/>
                        <a:pt x="0" y="130"/>
                        <a:pt x="0" y="130"/>
                      </a:cubicBezTo>
                      <a:cubicBezTo>
                        <a:pt x="0" y="27"/>
                        <a:pt x="0" y="27"/>
                        <a:pt x="0" y="27"/>
                      </a:cubicBezTo>
                      <a:cubicBezTo>
                        <a:pt x="27" y="0"/>
                        <a:pt x="27" y="0"/>
                        <a:pt x="27" y="0"/>
                      </a:cubicBezTo>
                      <a:cubicBezTo>
                        <a:pt x="101" y="0"/>
                        <a:pt x="101" y="0"/>
                        <a:pt x="101" y="0"/>
                      </a:cubicBezTo>
                      <a:cubicBezTo>
                        <a:pt x="101" y="10"/>
                        <a:pt x="101" y="10"/>
                        <a:pt x="101" y="10"/>
                      </a:cubicBezTo>
                      <a:cubicBezTo>
                        <a:pt x="115" y="10"/>
                        <a:pt x="115" y="10"/>
                        <a:pt x="115" y="10"/>
                      </a:cubicBezTo>
                      <a:cubicBezTo>
                        <a:pt x="115" y="121"/>
                        <a:pt x="115" y="121"/>
                        <a:pt x="115" y="121"/>
                      </a:cubicBezTo>
                      <a:lnTo>
                        <a:pt x="124" y="130"/>
                      </a:lnTo>
                      <a:close/>
                      <a:moveTo>
                        <a:pt x="101" y="107"/>
                      </a:moveTo>
                      <a:cubicBezTo>
                        <a:pt x="108" y="114"/>
                        <a:pt x="108" y="114"/>
                        <a:pt x="108" y="114"/>
                      </a:cubicBezTo>
                      <a:cubicBezTo>
                        <a:pt x="108" y="17"/>
                        <a:pt x="108" y="17"/>
                        <a:pt x="108" y="17"/>
                      </a:cubicBezTo>
                      <a:cubicBezTo>
                        <a:pt x="101" y="17"/>
                        <a:pt x="101" y="17"/>
                        <a:pt x="101" y="17"/>
                      </a:cubicBezTo>
                      <a:lnTo>
                        <a:pt x="101" y="107"/>
                      </a:lnTo>
                      <a:close/>
                      <a:moveTo>
                        <a:pt x="11" y="25"/>
                      </a:moveTo>
                      <a:cubicBezTo>
                        <a:pt x="25" y="25"/>
                        <a:pt x="25" y="25"/>
                        <a:pt x="25" y="25"/>
                      </a:cubicBezTo>
                      <a:cubicBezTo>
                        <a:pt x="25" y="11"/>
                        <a:pt x="25" y="11"/>
                        <a:pt x="25" y="11"/>
                      </a:cubicBezTo>
                      <a:lnTo>
                        <a:pt x="11" y="25"/>
                      </a:lnTo>
                      <a:close/>
                      <a:moveTo>
                        <a:pt x="90" y="124"/>
                      </a:moveTo>
                      <a:cubicBezTo>
                        <a:pt x="72" y="106"/>
                        <a:pt x="72" y="106"/>
                        <a:pt x="72" y="106"/>
                      </a:cubicBezTo>
                      <a:cubicBezTo>
                        <a:pt x="77" y="101"/>
                        <a:pt x="77" y="101"/>
                        <a:pt x="77" y="101"/>
                      </a:cubicBezTo>
                      <a:cubicBezTo>
                        <a:pt x="72" y="96"/>
                        <a:pt x="72" y="96"/>
                        <a:pt x="72" y="96"/>
                      </a:cubicBezTo>
                      <a:cubicBezTo>
                        <a:pt x="66" y="101"/>
                        <a:pt x="58" y="103"/>
                        <a:pt x="51" y="103"/>
                      </a:cubicBezTo>
                      <a:cubicBezTo>
                        <a:pt x="42" y="103"/>
                        <a:pt x="34" y="100"/>
                        <a:pt x="28" y="94"/>
                      </a:cubicBezTo>
                      <a:cubicBezTo>
                        <a:pt x="21" y="88"/>
                        <a:pt x="18" y="79"/>
                        <a:pt x="18" y="71"/>
                      </a:cubicBezTo>
                      <a:cubicBezTo>
                        <a:pt x="18" y="62"/>
                        <a:pt x="21" y="54"/>
                        <a:pt x="28" y="47"/>
                      </a:cubicBezTo>
                      <a:cubicBezTo>
                        <a:pt x="34" y="41"/>
                        <a:pt x="42" y="38"/>
                        <a:pt x="51" y="38"/>
                      </a:cubicBezTo>
                      <a:cubicBezTo>
                        <a:pt x="60" y="38"/>
                        <a:pt x="68" y="41"/>
                        <a:pt x="74" y="47"/>
                      </a:cubicBezTo>
                      <a:cubicBezTo>
                        <a:pt x="80" y="54"/>
                        <a:pt x="84" y="62"/>
                        <a:pt x="84" y="71"/>
                      </a:cubicBezTo>
                      <a:cubicBezTo>
                        <a:pt x="84" y="78"/>
                        <a:pt x="81" y="86"/>
                        <a:pt x="76" y="91"/>
                      </a:cubicBezTo>
                      <a:cubicBezTo>
                        <a:pt x="82" y="97"/>
                        <a:pt x="82" y="97"/>
                        <a:pt x="82" y="97"/>
                      </a:cubicBezTo>
                      <a:cubicBezTo>
                        <a:pt x="86" y="92"/>
                        <a:pt x="86" y="92"/>
                        <a:pt x="86" y="92"/>
                      </a:cubicBezTo>
                      <a:cubicBezTo>
                        <a:pt x="94" y="100"/>
                        <a:pt x="94" y="100"/>
                        <a:pt x="94" y="100"/>
                      </a:cubicBezTo>
                      <a:cubicBezTo>
                        <a:pt x="94" y="6"/>
                        <a:pt x="94" y="6"/>
                        <a:pt x="94" y="6"/>
                      </a:cubicBezTo>
                      <a:cubicBezTo>
                        <a:pt x="31" y="6"/>
                        <a:pt x="31" y="6"/>
                        <a:pt x="31" y="6"/>
                      </a:cubicBezTo>
                      <a:cubicBezTo>
                        <a:pt x="31" y="28"/>
                        <a:pt x="31" y="28"/>
                        <a:pt x="31" y="28"/>
                      </a:cubicBezTo>
                      <a:cubicBezTo>
                        <a:pt x="28" y="31"/>
                        <a:pt x="28" y="31"/>
                        <a:pt x="28" y="31"/>
                      </a:cubicBezTo>
                      <a:cubicBezTo>
                        <a:pt x="6" y="31"/>
                        <a:pt x="6" y="31"/>
                        <a:pt x="6" y="31"/>
                      </a:cubicBezTo>
                      <a:cubicBezTo>
                        <a:pt x="6" y="124"/>
                        <a:pt x="6" y="124"/>
                        <a:pt x="6" y="124"/>
                      </a:cubicBezTo>
                      <a:lnTo>
                        <a:pt x="90" y="124"/>
                      </a:lnTo>
                      <a:close/>
                      <a:moveTo>
                        <a:pt x="69" y="89"/>
                      </a:moveTo>
                      <a:cubicBezTo>
                        <a:pt x="74" y="84"/>
                        <a:pt x="77" y="78"/>
                        <a:pt x="77" y="71"/>
                      </a:cubicBezTo>
                      <a:cubicBezTo>
                        <a:pt x="77" y="64"/>
                        <a:pt x="74" y="57"/>
                        <a:pt x="69" y="52"/>
                      </a:cubicBezTo>
                      <a:cubicBezTo>
                        <a:pt x="64" y="47"/>
                        <a:pt x="58" y="44"/>
                        <a:pt x="51" y="44"/>
                      </a:cubicBezTo>
                      <a:cubicBezTo>
                        <a:pt x="44" y="44"/>
                        <a:pt x="37" y="47"/>
                        <a:pt x="32" y="52"/>
                      </a:cubicBezTo>
                      <a:cubicBezTo>
                        <a:pt x="27" y="57"/>
                        <a:pt x="24" y="64"/>
                        <a:pt x="24" y="71"/>
                      </a:cubicBezTo>
                      <a:cubicBezTo>
                        <a:pt x="24" y="78"/>
                        <a:pt x="27" y="84"/>
                        <a:pt x="32" y="89"/>
                      </a:cubicBezTo>
                      <a:cubicBezTo>
                        <a:pt x="37" y="94"/>
                        <a:pt x="44" y="97"/>
                        <a:pt x="51" y="97"/>
                      </a:cubicBezTo>
                      <a:cubicBezTo>
                        <a:pt x="58" y="97"/>
                        <a:pt x="64" y="94"/>
                        <a:pt x="69" y="89"/>
                      </a:cubicBezTo>
                      <a:moveTo>
                        <a:pt x="104" y="138"/>
                      </a:moveTo>
                      <a:cubicBezTo>
                        <a:pt x="96" y="130"/>
                        <a:pt x="96" y="130"/>
                        <a:pt x="96" y="130"/>
                      </a:cubicBezTo>
                      <a:cubicBezTo>
                        <a:pt x="20" y="130"/>
                        <a:pt x="20" y="130"/>
                        <a:pt x="20" y="130"/>
                      </a:cubicBezTo>
                      <a:cubicBezTo>
                        <a:pt x="20" y="138"/>
                        <a:pt x="20" y="138"/>
                        <a:pt x="20" y="138"/>
                      </a:cubicBezTo>
                      <a:lnTo>
                        <a:pt x="104" y="138"/>
                      </a:lnTo>
                      <a:close/>
                      <a:moveTo>
                        <a:pt x="115" y="130"/>
                      </a:moveTo>
                      <a:cubicBezTo>
                        <a:pt x="86" y="101"/>
                        <a:pt x="86" y="101"/>
                        <a:pt x="86" y="101"/>
                      </a:cubicBezTo>
                      <a:cubicBezTo>
                        <a:pt x="81" y="106"/>
                        <a:pt x="81" y="106"/>
                        <a:pt x="81" y="106"/>
                      </a:cubicBezTo>
                      <a:cubicBezTo>
                        <a:pt x="110" y="135"/>
                        <a:pt x="110" y="135"/>
                        <a:pt x="110" y="135"/>
                      </a:cubicBezTo>
                      <a:lnTo>
                        <a:pt x="115" y="130"/>
                      </a:lnTo>
                      <a:close/>
                    </a:path>
                  </a:pathLst>
                </a:custGeom>
                <a:solidFill>
                  <a:schemeClr val="bg1"/>
                </a:solidFill>
                <a:ln w="9525">
                  <a:noFill/>
                  <a:round/>
                  <a:headEnd/>
                  <a:tailEnd/>
                </a:ln>
              </p:spPr>
              <p:txBody>
                <a:bodyPr/>
                <a:lstStyle/>
                <a:p>
                  <a:endParaRPr lang="en-US" sz="1400" dirty="0"/>
                </a:p>
              </p:txBody>
            </p:sp>
          </p:grpSp>
        </p:grpSp>
      </p:grpSp>
    </p:spTree>
    <p:extLst>
      <p:ext uri="{BB962C8B-B14F-4D97-AF65-F5344CB8AC3E}">
        <p14:creationId xmlns="" xmlns:p14="http://schemas.microsoft.com/office/powerpoint/2010/main" val="351705777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down)">
                                      <p:cBhvr>
                                        <p:cTn id="7" dur="800"/>
                                        <p:tgtEl>
                                          <p:spTgt spid="34"/>
                                        </p:tgtEl>
                                      </p:cBhvr>
                                    </p:animEffect>
                                  </p:childTnLst>
                                </p:cTn>
                              </p:par>
                              <p:par>
                                <p:cTn id="8" presetID="10" presetClass="entr" presetSubtype="0" fill="hold"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500"/>
                                        <p:tgtEl>
                                          <p:spTgt spid="3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left)">
                                      <p:cBhvr>
                                        <p:cTn id="15" dur="500"/>
                                        <p:tgtEl>
                                          <p:spTgt spid="1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5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wipe(left)">
                                      <p:cBhvr>
                                        <p:cTn id="25" dur="500"/>
                                        <p:tgtEl>
                                          <p:spTgt spid="29"/>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wipe(left)">
                                      <p:cBhvr>
                                        <p:cTn id="30" dur="500"/>
                                        <p:tgtEl>
                                          <p:spTgt spid="2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fade">
                                      <p:cBhvr>
                                        <p:cTn id="35" dur="500"/>
                                        <p:tgtEl>
                                          <p:spTgt spid="23"/>
                                        </p:tgtEl>
                                      </p:cBhvr>
                                    </p:animEffect>
                                  </p:childTnLst>
                                </p:cTn>
                              </p:par>
                            </p:childTnLst>
                          </p:cTn>
                        </p:par>
                        <p:par>
                          <p:cTn id="36" fill="hold">
                            <p:stCondLst>
                              <p:cond delay="500"/>
                            </p:stCondLst>
                            <p:childTnLst>
                              <p:par>
                                <p:cTn id="37" presetID="22" presetClass="entr" presetSubtype="1" fill="hold" grpId="0" nodeType="after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wipe(up)">
                                      <p:cBhvr>
                                        <p:cTn id="39" dur="500"/>
                                        <p:tgtEl>
                                          <p:spTgt spid="24"/>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44"/>
                                        </p:tgtEl>
                                        <p:attrNameLst>
                                          <p:attrName>style.visibility</p:attrName>
                                        </p:attrNameLst>
                                      </p:cBhvr>
                                      <p:to>
                                        <p:strVal val="visible"/>
                                      </p:to>
                                    </p:set>
                                    <p:animEffect transition="in" filter="wipe(left)">
                                      <p:cBhvr>
                                        <p:cTn id="42" dur="500"/>
                                        <p:tgtEl>
                                          <p:spTgt spid="44"/>
                                        </p:tgtEl>
                                      </p:cBhvr>
                                    </p:animEffect>
                                  </p:childTnLst>
                                </p:cTn>
                              </p:par>
                            </p:childTnLst>
                          </p:cTn>
                        </p:par>
                        <p:par>
                          <p:cTn id="43" fill="hold">
                            <p:stCondLst>
                              <p:cond delay="1000"/>
                            </p:stCondLst>
                            <p:childTnLst>
                              <p:par>
                                <p:cTn id="44" presetID="22" presetClass="entr" presetSubtype="1"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wipe(up)">
                                      <p:cBhvr>
                                        <p:cTn id="46" dur="500"/>
                                        <p:tgtEl>
                                          <p:spTgt spid="12"/>
                                        </p:tgtEl>
                                      </p:cBhvr>
                                    </p:animEffect>
                                  </p:childTnLst>
                                </p:cTn>
                              </p:par>
                            </p:childTnLst>
                          </p:cTn>
                        </p:par>
                        <p:par>
                          <p:cTn id="47" fill="hold">
                            <p:stCondLst>
                              <p:cond delay="1500"/>
                            </p:stCondLst>
                            <p:childTnLst>
                              <p:par>
                                <p:cTn id="48" presetID="22" presetClass="entr" presetSubtype="2" fill="hold" nodeType="after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wipe(right)">
                                      <p:cBhvr>
                                        <p:cTn id="50" dur="500"/>
                                        <p:tgtEl>
                                          <p:spTgt spid="8"/>
                                        </p:tgtEl>
                                      </p:cBhvr>
                                    </p:animEffect>
                                  </p:childTnLst>
                                </p:cTn>
                              </p:par>
                              <p:par>
                                <p:cTn id="51" presetID="22" presetClass="entr" presetSubtype="8" fill="hold" nodeType="withEffect">
                                  <p:stCondLst>
                                    <p:cond delay="0"/>
                                  </p:stCondLst>
                                  <p:childTnLst>
                                    <p:set>
                                      <p:cBhvr>
                                        <p:cTn id="52" dur="1" fill="hold">
                                          <p:stCondLst>
                                            <p:cond delay="0"/>
                                          </p:stCondLst>
                                        </p:cTn>
                                        <p:tgtEl>
                                          <p:spTgt spid="42"/>
                                        </p:tgtEl>
                                        <p:attrNameLst>
                                          <p:attrName>style.visibility</p:attrName>
                                        </p:attrNameLst>
                                      </p:cBhvr>
                                      <p:to>
                                        <p:strVal val="visible"/>
                                      </p:to>
                                    </p:set>
                                    <p:animEffect transition="in" filter="wipe(left)">
                                      <p:cBhvr>
                                        <p:cTn id="53" dur="500"/>
                                        <p:tgtEl>
                                          <p:spTgt spid="42"/>
                                        </p:tgtEl>
                                      </p:cBhvr>
                                    </p:animEffect>
                                  </p:childTnLst>
                                </p:cTn>
                              </p:par>
                            </p:childTnLst>
                          </p:cTn>
                        </p:par>
                        <p:par>
                          <p:cTn id="54" fill="hold">
                            <p:stCondLst>
                              <p:cond delay="2000"/>
                            </p:stCondLst>
                            <p:childTnLst>
                              <p:par>
                                <p:cTn id="55" presetID="22" presetClass="entr" presetSubtype="8" fill="hold" nodeType="after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wipe(left)">
                                      <p:cBhvr>
                                        <p:cTn id="57" dur="500"/>
                                        <p:tgtEl>
                                          <p:spTgt spid="11"/>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3"/>
                                        </p:tgtEl>
                                        <p:attrNameLst>
                                          <p:attrName>style.visibility</p:attrName>
                                        </p:attrNameLst>
                                      </p:cBhvr>
                                      <p:to>
                                        <p:strVal val="visible"/>
                                      </p:to>
                                    </p:set>
                                    <p:animEffect transition="in" filter="fade">
                                      <p:cBhvr>
                                        <p:cTn id="60" dur="500"/>
                                        <p:tgtEl>
                                          <p:spTgt spid="43"/>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nodeType="click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down)">
                                      <p:cBhvr>
                                        <p:cTn id="65" dur="600"/>
                                        <p:tgtEl>
                                          <p:spTgt spid="39"/>
                                        </p:tgtEl>
                                      </p:cBhvr>
                                    </p:animEffect>
                                  </p:childTnLst>
                                </p:cTn>
                              </p:par>
                            </p:childTnLst>
                          </p:cTn>
                        </p:par>
                        <p:par>
                          <p:cTn id="66" fill="hold">
                            <p:stCondLst>
                              <p:cond delay="600"/>
                            </p:stCondLst>
                            <p:childTnLst>
                              <p:par>
                                <p:cTn id="67" presetID="10" presetClass="entr" presetSubtype="0" fill="hold" nodeType="afterEffect">
                                  <p:stCondLst>
                                    <p:cond delay="0"/>
                                  </p:stCondLst>
                                  <p:childTnLst>
                                    <p:set>
                                      <p:cBhvr>
                                        <p:cTn id="68" dur="1" fill="hold">
                                          <p:stCondLst>
                                            <p:cond delay="0"/>
                                          </p:stCondLst>
                                        </p:cTn>
                                        <p:tgtEl>
                                          <p:spTgt spid="48"/>
                                        </p:tgtEl>
                                        <p:attrNameLst>
                                          <p:attrName>style.visibility</p:attrName>
                                        </p:attrNameLst>
                                      </p:cBhvr>
                                      <p:to>
                                        <p:strVal val="visible"/>
                                      </p:to>
                                    </p:set>
                                    <p:animEffect transition="in" filter="fade">
                                      <p:cBhvr>
                                        <p:cTn id="69" dur="500"/>
                                        <p:tgtEl>
                                          <p:spTgt spid="48"/>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47"/>
                                        </p:tgtEl>
                                        <p:attrNameLst>
                                          <p:attrName>style.visibility</p:attrName>
                                        </p:attrNameLst>
                                      </p:cBhvr>
                                      <p:to>
                                        <p:strVal val="visible"/>
                                      </p:to>
                                    </p:set>
                                    <p:animEffect transition="in" filter="fade">
                                      <p:cBhvr>
                                        <p:cTn id="72" dur="500"/>
                                        <p:tgtEl>
                                          <p:spTgt spid="47"/>
                                        </p:tgtEl>
                                      </p:cBhvr>
                                    </p:animEffect>
                                  </p:childTnLst>
                                </p:cTn>
                              </p:par>
                            </p:childTnLst>
                          </p:cTn>
                        </p:par>
                        <p:par>
                          <p:cTn id="73" fill="hold">
                            <p:stCondLst>
                              <p:cond delay="1100"/>
                            </p:stCondLst>
                            <p:childTnLst>
                              <p:par>
                                <p:cTn id="74" presetID="22" presetClass="entr" presetSubtype="2" fill="hold" grpId="0" nodeType="afterEffect">
                                  <p:stCondLst>
                                    <p:cond delay="0"/>
                                  </p:stCondLst>
                                  <p:childTnLst>
                                    <p:set>
                                      <p:cBhvr>
                                        <p:cTn id="75" dur="1" fill="hold">
                                          <p:stCondLst>
                                            <p:cond delay="0"/>
                                          </p:stCondLst>
                                        </p:cTn>
                                        <p:tgtEl>
                                          <p:spTgt spid="45"/>
                                        </p:tgtEl>
                                        <p:attrNameLst>
                                          <p:attrName>style.visibility</p:attrName>
                                        </p:attrNameLst>
                                      </p:cBhvr>
                                      <p:to>
                                        <p:strVal val="visible"/>
                                      </p:to>
                                    </p:set>
                                    <p:animEffect transition="in" filter="wipe(right)">
                                      <p:cBhvr>
                                        <p:cTn id="76" dur="500"/>
                                        <p:tgtEl>
                                          <p:spTgt spid="45"/>
                                        </p:tgtEl>
                                      </p:cBhvr>
                                    </p:animEffect>
                                  </p:childTnLst>
                                </p:cTn>
                              </p:par>
                            </p:childTnLst>
                          </p:cTn>
                        </p:par>
                        <p:par>
                          <p:cTn id="77" fill="hold">
                            <p:stCondLst>
                              <p:cond delay="1600"/>
                            </p:stCondLst>
                            <p:childTnLst>
                              <p:par>
                                <p:cTn id="78" presetID="22" presetClass="entr" presetSubtype="1" fill="hold" grpId="0" nodeType="afterEffect">
                                  <p:stCondLst>
                                    <p:cond delay="0"/>
                                  </p:stCondLst>
                                  <p:childTnLst>
                                    <p:set>
                                      <p:cBhvr>
                                        <p:cTn id="79" dur="1" fill="hold">
                                          <p:stCondLst>
                                            <p:cond delay="0"/>
                                          </p:stCondLst>
                                        </p:cTn>
                                        <p:tgtEl>
                                          <p:spTgt spid="46"/>
                                        </p:tgtEl>
                                        <p:attrNameLst>
                                          <p:attrName>style.visibility</p:attrName>
                                        </p:attrNameLst>
                                      </p:cBhvr>
                                      <p:to>
                                        <p:strVal val="visible"/>
                                      </p:to>
                                    </p:set>
                                    <p:animEffect transition="in" filter="wipe(up)">
                                      <p:cBhvr>
                                        <p:cTn id="80"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animBg="1"/>
      <p:bldP spid="43" grpId="0" animBg="1"/>
      <p:bldP spid="44" grpId="0"/>
      <p:bldP spid="45" grpId="0" animBg="1"/>
      <p:bldP spid="46" grpId="0" animBg="1"/>
      <p:bldP spid="4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Expensive </a:t>
            </a:r>
            <a:r>
              <a:rPr lang="en-US" dirty="0" smtClean="0"/>
              <a:t>PCSK9 inhibitors vs.</a:t>
            </a:r>
            <a:br>
              <a:rPr lang="en-US" dirty="0" smtClean="0"/>
            </a:br>
            <a:r>
              <a:rPr lang="en-US" dirty="0" smtClean="0"/>
              <a:t>Inexpensive Statin therapy</a:t>
            </a:r>
            <a:endParaRPr lang="en-US" dirty="0"/>
          </a:p>
        </p:txBody>
      </p:sp>
      <p:sp>
        <p:nvSpPr>
          <p:cNvPr id="5" name="Rectangle 4"/>
          <p:cNvSpPr/>
          <p:nvPr/>
        </p:nvSpPr>
        <p:spPr>
          <a:xfrm>
            <a:off x="414664" y="1608869"/>
            <a:ext cx="4241176" cy="3930671"/>
          </a:xfrm>
          <a:prstGeom prst="rect">
            <a:avLst/>
          </a:prstGeom>
          <a:solidFill>
            <a:schemeClr val="bg1">
              <a:lumMod val="95000"/>
            </a:schemeClr>
          </a:solidFill>
          <a:ln>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199" b="1" dirty="0">
              <a:solidFill>
                <a:schemeClr val="bg1"/>
              </a:solidFill>
            </a:endParaRPr>
          </a:p>
        </p:txBody>
      </p:sp>
      <p:sp>
        <p:nvSpPr>
          <p:cNvPr id="6" name="Content Placeholder 4"/>
          <p:cNvSpPr txBox="1">
            <a:spLocks/>
          </p:cNvSpPr>
          <p:nvPr/>
        </p:nvSpPr>
        <p:spPr bwMode="gray">
          <a:xfrm>
            <a:off x="569200" y="2414196"/>
            <a:ext cx="3983709" cy="3125345"/>
          </a:xfrm>
          <a:prstGeom prst="rect">
            <a:avLst/>
          </a:prstGeom>
        </p:spPr>
        <p:txBody>
          <a:bodyPr vert="horz" lIns="0" tIns="0" rIns="91416" bIns="0" rtlCol="0">
            <a:noAutofit/>
          </a:bodyPr>
          <a:lstStyle>
            <a:lvl1pPr marL="0" indent="0" algn="l" defTabSz="457200" rtl="0" eaLnBrk="1" latinLnBrk="0" hangingPunct="1">
              <a:spcBef>
                <a:spcPts val="1800"/>
              </a:spcBef>
              <a:buClr>
                <a:schemeClr val="tx2"/>
              </a:buClr>
              <a:buFont typeface="Arial"/>
              <a:buNone/>
              <a:defRPr sz="2000" b="1" kern="1200">
                <a:solidFill>
                  <a:schemeClr val="tx1"/>
                </a:solidFill>
                <a:latin typeface="+mn-lt"/>
                <a:ea typeface="+mn-ea"/>
                <a:cs typeface="+mn-cs"/>
              </a:defRPr>
            </a:lvl1pPr>
            <a:lvl2pPr marL="228600" indent="-228600" algn="l" defTabSz="457200" rtl="0" eaLnBrk="1" latinLnBrk="0" hangingPunct="1">
              <a:spcBef>
                <a:spcPts val="1200"/>
              </a:spcBef>
              <a:buClr>
                <a:schemeClr val="tx1"/>
              </a:buClr>
              <a:buFont typeface="Arial"/>
              <a:buChar char="•"/>
              <a:defRPr sz="2000" kern="1200">
                <a:solidFill>
                  <a:schemeClr val="tx1"/>
                </a:solidFill>
                <a:latin typeface="+mn-lt"/>
                <a:ea typeface="+mn-ea"/>
                <a:cs typeface="+mn-cs"/>
              </a:defRPr>
            </a:lvl2pPr>
            <a:lvl3pPr marL="548640" indent="-228600" algn="l" defTabSz="457200" rtl="0" eaLnBrk="1" latinLnBrk="0" hangingPunct="1">
              <a:spcBef>
                <a:spcPts val="600"/>
              </a:spcBef>
              <a:buClr>
                <a:schemeClr val="tx1"/>
              </a:buClr>
              <a:buFont typeface="Lucida Grande"/>
              <a:buChar char="–"/>
              <a:defRPr sz="1800" kern="1200">
                <a:solidFill>
                  <a:schemeClr val="tx1"/>
                </a:solidFill>
                <a:latin typeface="+mn-lt"/>
                <a:ea typeface="+mn-ea"/>
                <a:cs typeface="+mn-cs"/>
              </a:defRPr>
            </a:lvl3pPr>
            <a:lvl4pPr marL="914400" indent="-228600" algn="l" defTabSz="457200" rtl="0" eaLnBrk="1" latinLnBrk="0" hangingPunct="1">
              <a:spcBef>
                <a:spcPts val="600"/>
              </a:spcBef>
              <a:buClr>
                <a:schemeClr val="tx1"/>
              </a:buClr>
              <a:buFont typeface="Arial"/>
              <a:buChar char="•"/>
              <a:defRPr sz="1600" kern="1200">
                <a:solidFill>
                  <a:schemeClr val="tx1"/>
                </a:solidFill>
                <a:latin typeface="+mn-lt"/>
                <a:ea typeface="+mn-ea"/>
                <a:cs typeface="+mn-cs"/>
              </a:defRPr>
            </a:lvl4pPr>
            <a:lvl5pPr marL="1234440" indent="-182880" algn="l" defTabSz="457200" rtl="0" eaLnBrk="1" latinLnBrk="0" hangingPunct="1">
              <a:spcBef>
                <a:spcPts val="300"/>
              </a:spcBef>
              <a:buClr>
                <a:schemeClr val="tx1"/>
              </a:buClr>
              <a:buFont typeface="Arial" pitchFamily="34" charset="0"/>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797" indent="-342797">
              <a:lnSpc>
                <a:spcPct val="90000"/>
              </a:lnSpc>
              <a:buFont typeface="Wingdings" panose="05000000000000000000" pitchFamily="2" charset="2"/>
              <a:buChar char="ü"/>
            </a:pPr>
            <a:r>
              <a:rPr lang="en-US" sz="1999" dirty="0"/>
              <a:t>Focus on reducing cardiovascular disease risk</a:t>
            </a:r>
          </a:p>
          <a:p>
            <a:pPr marL="342797" indent="-342797">
              <a:lnSpc>
                <a:spcPct val="90000"/>
              </a:lnSpc>
              <a:buFont typeface="Wingdings" panose="05000000000000000000" pitchFamily="2" charset="2"/>
              <a:buChar char="ü"/>
            </a:pPr>
            <a:r>
              <a:rPr lang="en-US" sz="1999" dirty="0"/>
              <a:t>Emphasize lifestyle modifications</a:t>
            </a:r>
          </a:p>
          <a:p>
            <a:pPr marL="342797" indent="-342797">
              <a:lnSpc>
                <a:spcPct val="90000"/>
              </a:lnSpc>
              <a:buFont typeface="Wingdings" panose="05000000000000000000" pitchFamily="2" charset="2"/>
              <a:buChar char="ü"/>
            </a:pPr>
            <a:r>
              <a:rPr lang="en-US" sz="1999" dirty="0"/>
              <a:t>Recommend statins, dosed at the appropriate intensity, </a:t>
            </a:r>
            <a:br>
              <a:rPr lang="en-US" sz="1999" dirty="0"/>
            </a:br>
            <a:r>
              <a:rPr lang="en-US" sz="1999" dirty="0"/>
              <a:t>in at-risk patients and those with cardiovascular disease</a:t>
            </a:r>
          </a:p>
          <a:p>
            <a:endParaRPr lang="en-US" sz="1999" dirty="0"/>
          </a:p>
        </p:txBody>
      </p:sp>
      <p:sp>
        <p:nvSpPr>
          <p:cNvPr id="8" name="Text Placeholder 16"/>
          <p:cNvSpPr txBox="1">
            <a:spLocks/>
          </p:cNvSpPr>
          <p:nvPr/>
        </p:nvSpPr>
        <p:spPr>
          <a:xfrm>
            <a:off x="6073383" y="1788715"/>
            <a:ext cx="2516841" cy="1736908"/>
          </a:xfrm>
          <a:prstGeom prst="rect">
            <a:avLst/>
          </a:prstGeom>
          <a:effectLst/>
        </p:spPr>
        <p:txBody>
          <a:bodyPr anchor="ctr"/>
          <a:lstStyle>
            <a:lvl1pPr marL="0" indent="0">
              <a:buNone/>
              <a:defRPr sz="1400" cap="all" baseline="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endParaRPr lang="en-US" sz="1200" b="1" dirty="0"/>
          </a:p>
        </p:txBody>
      </p:sp>
      <p:sp>
        <p:nvSpPr>
          <p:cNvPr id="11" name="Rectangle 10"/>
          <p:cNvSpPr/>
          <p:nvPr/>
        </p:nvSpPr>
        <p:spPr>
          <a:xfrm>
            <a:off x="414664" y="1608869"/>
            <a:ext cx="4241175" cy="611392"/>
          </a:xfrm>
          <a:prstGeom prst="rect">
            <a:avLst/>
          </a:prstGeom>
          <a:solidFill>
            <a:schemeClr val="tx1"/>
          </a:solidFill>
          <a:ln>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199" b="1" dirty="0">
              <a:solidFill>
                <a:schemeClr val="bg1"/>
              </a:solidFill>
            </a:endParaRPr>
          </a:p>
        </p:txBody>
      </p:sp>
      <p:sp>
        <p:nvSpPr>
          <p:cNvPr id="12" name="Text Placeholder 5"/>
          <p:cNvSpPr txBox="1">
            <a:spLocks/>
          </p:cNvSpPr>
          <p:nvPr/>
        </p:nvSpPr>
        <p:spPr bwMode="gray">
          <a:xfrm>
            <a:off x="505748" y="1774210"/>
            <a:ext cx="4181616" cy="501519"/>
          </a:xfrm>
          <a:prstGeom prst="rect">
            <a:avLst/>
          </a:prstGeom>
        </p:spPr>
        <p:txBody>
          <a:bodyPr vert="horz" lIns="0" tIns="0" rIns="91416" bIns="0" rtlCol="0">
            <a:noAutofit/>
          </a:bodyPr>
          <a:lstStyle>
            <a:lvl1pPr marL="0" indent="0" algn="l" defTabSz="457200" rtl="0" eaLnBrk="1" latinLnBrk="0" hangingPunct="1">
              <a:spcBef>
                <a:spcPts val="1800"/>
              </a:spcBef>
              <a:buClr>
                <a:schemeClr val="tx2"/>
              </a:buClr>
              <a:buFont typeface="Arial"/>
              <a:buNone/>
              <a:defRPr sz="2000" b="1" kern="1200">
                <a:solidFill>
                  <a:schemeClr val="tx1"/>
                </a:solidFill>
                <a:latin typeface="+mn-lt"/>
                <a:ea typeface="+mn-ea"/>
                <a:cs typeface="+mn-cs"/>
              </a:defRPr>
            </a:lvl1pPr>
            <a:lvl2pPr marL="228600" indent="-228600" algn="l" defTabSz="457200" rtl="0" eaLnBrk="1" latinLnBrk="0" hangingPunct="1">
              <a:spcBef>
                <a:spcPts val="1200"/>
              </a:spcBef>
              <a:buClr>
                <a:schemeClr val="tx1"/>
              </a:buClr>
              <a:buFont typeface="Arial"/>
              <a:buChar char="•"/>
              <a:defRPr sz="2000" kern="1200">
                <a:solidFill>
                  <a:schemeClr val="tx1"/>
                </a:solidFill>
                <a:latin typeface="+mn-lt"/>
                <a:ea typeface="+mn-ea"/>
                <a:cs typeface="+mn-cs"/>
              </a:defRPr>
            </a:lvl2pPr>
            <a:lvl3pPr marL="548640" indent="-228600" algn="l" defTabSz="457200" rtl="0" eaLnBrk="1" latinLnBrk="0" hangingPunct="1">
              <a:spcBef>
                <a:spcPts val="600"/>
              </a:spcBef>
              <a:buClr>
                <a:schemeClr val="tx1"/>
              </a:buClr>
              <a:buFont typeface="Lucida Grande"/>
              <a:buChar char="–"/>
              <a:defRPr sz="1800" kern="1200">
                <a:solidFill>
                  <a:schemeClr val="tx1"/>
                </a:solidFill>
                <a:latin typeface="+mn-lt"/>
                <a:ea typeface="+mn-ea"/>
                <a:cs typeface="+mn-cs"/>
              </a:defRPr>
            </a:lvl3pPr>
            <a:lvl4pPr marL="914400" indent="-228600" algn="l" defTabSz="457200" rtl="0" eaLnBrk="1" latinLnBrk="0" hangingPunct="1">
              <a:spcBef>
                <a:spcPts val="600"/>
              </a:spcBef>
              <a:buClr>
                <a:schemeClr val="tx1"/>
              </a:buClr>
              <a:buFont typeface="Arial"/>
              <a:buChar char="•"/>
              <a:defRPr sz="1600" kern="1200">
                <a:solidFill>
                  <a:schemeClr val="tx1"/>
                </a:solidFill>
                <a:latin typeface="+mn-lt"/>
                <a:ea typeface="+mn-ea"/>
                <a:cs typeface="+mn-cs"/>
              </a:defRPr>
            </a:lvl4pPr>
            <a:lvl5pPr marL="1234440" indent="-182880" algn="l" defTabSz="457200" rtl="0" eaLnBrk="1" latinLnBrk="0" hangingPunct="1">
              <a:spcBef>
                <a:spcPts val="300"/>
              </a:spcBef>
              <a:buClr>
                <a:schemeClr val="tx1"/>
              </a:buClr>
              <a:buFont typeface="Arial" pitchFamily="34" charset="0"/>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799" cap="all" dirty="0">
                <a:solidFill>
                  <a:schemeClr val="bg1"/>
                </a:solidFill>
              </a:rPr>
              <a:t>Current treatment guidelines</a:t>
            </a:r>
          </a:p>
        </p:txBody>
      </p:sp>
      <p:sp>
        <p:nvSpPr>
          <p:cNvPr id="13" name="Rectangle 12"/>
          <p:cNvSpPr/>
          <p:nvPr/>
        </p:nvSpPr>
        <p:spPr bwMode="auto">
          <a:xfrm>
            <a:off x="4923155" y="3002047"/>
            <a:ext cx="3867555" cy="1191798"/>
          </a:xfrm>
          <a:prstGeom prst="rect">
            <a:avLst/>
          </a:prstGeom>
          <a:solidFill>
            <a:schemeClr val="accent3">
              <a:lumMod val="75000"/>
            </a:schemeClr>
          </a:solidFill>
          <a:ln>
            <a:noFill/>
          </a:ln>
          <a:effectLst/>
        </p:spPr>
        <p:txBody>
          <a:bodyPr wrap="square" lIns="45708" rIns="45708" bIns="45708" rtlCol="0" anchor="ctr">
            <a:noAutofit/>
          </a:bodyPr>
          <a:lstStyle/>
          <a:p>
            <a:pPr marL="972846"/>
            <a:r>
              <a:rPr lang="en-US" sz="1799" b="1" dirty="0">
                <a:solidFill>
                  <a:schemeClr val="bg1"/>
                </a:solidFill>
                <a:latin typeface="+mj-lt"/>
              </a:rPr>
              <a:t>STATIN </a:t>
            </a:r>
            <a:br>
              <a:rPr lang="en-US" sz="1799" b="1" dirty="0">
                <a:solidFill>
                  <a:schemeClr val="bg1"/>
                </a:solidFill>
                <a:latin typeface="+mj-lt"/>
              </a:rPr>
            </a:br>
            <a:r>
              <a:rPr lang="en-US" sz="1799" b="1" dirty="0">
                <a:solidFill>
                  <a:schemeClr val="bg1"/>
                </a:solidFill>
                <a:latin typeface="+mj-lt"/>
              </a:rPr>
              <a:t>INTOLERANCE</a:t>
            </a:r>
            <a:endParaRPr lang="en-US" sz="1799" b="1" baseline="30000" dirty="0">
              <a:solidFill>
                <a:schemeClr val="bg1"/>
              </a:solidFill>
              <a:latin typeface="+mj-lt"/>
            </a:endParaRPr>
          </a:p>
        </p:txBody>
      </p:sp>
      <p:sp>
        <p:nvSpPr>
          <p:cNvPr id="14" name="Text Placeholder 16"/>
          <p:cNvSpPr txBox="1">
            <a:spLocks/>
          </p:cNvSpPr>
          <p:nvPr/>
        </p:nvSpPr>
        <p:spPr>
          <a:xfrm>
            <a:off x="4923154" y="4390953"/>
            <a:ext cx="3867555" cy="1136726"/>
          </a:xfrm>
          <a:prstGeom prst="rect">
            <a:avLst/>
          </a:prstGeom>
          <a:solidFill>
            <a:schemeClr val="accent4"/>
          </a:solidFill>
          <a:effectLst/>
        </p:spPr>
        <p:txBody>
          <a:bodyPr wrap="square" lIns="45708" rIns="45708" bIns="45708" anchor="ctr">
            <a:noAutofit/>
          </a:bodyPr>
          <a:lstStyle>
            <a:lvl1pPr marL="0" indent="0">
              <a:buNone/>
              <a:defRPr sz="1400" cap="all" baseline="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marL="972846"/>
            <a:r>
              <a:rPr lang="en-US" sz="1799" b="1" cap="none" dirty="0"/>
              <a:t>SUB-OPTIMAL </a:t>
            </a:r>
            <a:br>
              <a:rPr lang="en-US" sz="1799" b="1" cap="none" dirty="0"/>
            </a:br>
            <a:r>
              <a:rPr lang="en-US" sz="1799" b="1" cap="none" dirty="0"/>
              <a:t>RESPONSE TO STATINS</a:t>
            </a:r>
            <a:endParaRPr lang="en-US" sz="1799" b="1" cap="none" baseline="30000" dirty="0"/>
          </a:p>
        </p:txBody>
      </p:sp>
      <p:sp>
        <p:nvSpPr>
          <p:cNvPr id="15" name="Rectangle 14"/>
          <p:cNvSpPr/>
          <p:nvPr/>
        </p:nvSpPr>
        <p:spPr bwMode="auto">
          <a:xfrm>
            <a:off x="4923792" y="1617767"/>
            <a:ext cx="3867555" cy="1191798"/>
          </a:xfrm>
          <a:prstGeom prst="rect">
            <a:avLst/>
          </a:prstGeom>
          <a:solidFill>
            <a:schemeClr val="accent1">
              <a:lumMod val="75000"/>
            </a:schemeClr>
          </a:solidFill>
          <a:ln>
            <a:noFill/>
          </a:ln>
          <a:effectLst/>
        </p:spPr>
        <p:txBody>
          <a:bodyPr wrap="square" lIns="45708" rIns="45708" bIns="45708" rtlCol="0" anchor="ctr">
            <a:noAutofit/>
          </a:bodyPr>
          <a:lstStyle/>
          <a:p>
            <a:pPr marL="972846"/>
            <a:r>
              <a:rPr lang="en-US" sz="1799" b="1" dirty="0">
                <a:solidFill>
                  <a:schemeClr val="bg1"/>
                </a:solidFill>
                <a:latin typeface="+mj-lt"/>
              </a:rPr>
              <a:t>FAMILIAL HYPER-CHOLESTEROLEMIA</a:t>
            </a:r>
            <a:endParaRPr lang="en-US" sz="1799" b="1" baseline="30000" dirty="0">
              <a:solidFill>
                <a:schemeClr val="bg1"/>
              </a:solidFill>
              <a:latin typeface="+mj-lt"/>
            </a:endParaRPr>
          </a:p>
        </p:txBody>
      </p:sp>
      <p:sp>
        <p:nvSpPr>
          <p:cNvPr id="16" name="Freeform 19"/>
          <p:cNvSpPr>
            <a:spLocks noChangeAspect="1" noEditPoints="1"/>
          </p:cNvSpPr>
          <p:nvPr/>
        </p:nvSpPr>
        <p:spPr bwMode="auto">
          <a:xfrm>
            <a:off x="5248752" y="1836203"/>
            <a:ext cx="288579" cy="726793"/>
          </a:xfrm>
          <a:custGeom>
            <a:avLst/>
            <a:gdLst>
              <a:gd name="T0" fmla="*/ 29 w 57"/>
              <a:gd name="T1" fmla="*/ 0 h 144"/>
              <a:gd name="T2" fmla="*/ 0 w 57"/>
              <a:gd name="T3" fmla="*/ 29 h 144"/>
              <a:gd name="T4" fmla="*/ 0 w 57"/>
              <a:gd name="T5" fmla="*/ 116 h 144"/>
              <a:gd name="T6" fmla="*/ 29 w 57"/>
              <a:gd name="T7" fmla="*/ 144 h 144"/>
              <a:gd name="T8" fmla="*/ 57 w 57"/>
              <a:gd name="T9" fmla="*/ 116 h 144"/>
              <a:gd name="T10" fmla="*/ 57 w 57"/>
              <a:gd name="T11" fmla="*/ 29 h 144"/>
              <a:gd name="T12" fmla="*/ 29 w 57"/>
              <a:gd name="T13" fmla="*/ 0 h 144"/>
              <a:gd name="T14" fmla="*/ 29 w 57"/>
              <a:gd name="T15" fmla="*/ 7 h 144"/>
              <a:gd name="T16" fmla="*/ 51 w 57"/>
              <a:gd name="T17" fmla="*/ 29 h 144"/>
              <a:gd name="T18" fmla="*/ 51 w 57"/>
              <a:gd name="T19" fmla="*/ 69 h 144"/>
              <a:gd name="T20" fmla="*/ 7 w 57"/>
              <a:gd name="T21" fmla="*/ 69 h 144"/>
              <a:gd name="T22" fmla="*/ 7 w 57"/>
              <a:gd name="T23" fmla="*/ 29 h 144"/>
              <a:gd name="T24" fmla="*/ 29 w 57"/>
              <a:gd name="T25" fmla="*/ 7 h 144"/>
              <a:gd name="T26" fmla="*/ 29 w 57"/>
              <a:gd name="T27" fmla="*/ 138 h 144"/>
              <a:gd name="T28" fmla="*/ 7 w 57"/>
              <a:gd name="T29" fmla="*/ 116 h 144"/>
              <a:gd name="T30" fmla="*/ 7 w 57"/>
              <a:gd name="T31" fmla="*/ 75 h 144"/>
              <a:gd name="T32" fmla="*/ 51 w 57"/>
              <a:gd name="T33" fmla="*/ 75 h 144"/>
              <a:gd name="T34" fmla="*/ 51 w 57"/>
              <a:gd name="T35" fmla="*/ 116 h 144"/>
              <a:gd name="T36" fmla="*/ 29 w 57"/>
              <a:gd name="T37" fmla="*/ 138 h 144"/>
              <a:gd name="T38" fmla="*/ 18 w 57"/>
              <a:gd name="T39" fmla="*/ 116 h 144"/>
              <a:gd name="T40" fmla="*/ 13 w 57"/>
              <a:gd name="T41" fmla="*/ 112 h 144"/>
              <a:gd name="T42" fmla="*/ 18 w 57"/>
              <a:gd name="T43" fmla="*/ 107 h 144"/>
              <a:gd name="T44" fmla="*/ 23 w 57"/>
              <a:gd name="T45" fmla="*/ 112 h 144"/>
              <a:gd name="T46" fmla="*/ 18 w 57"/>
              <a:gd name="T47" fmla="*/ 116 h 144"/>
              <a:gd name="T48" fmla="*/ 33 w 57"/>
              <a:gd name="T49" fmla="*/ 116 h 144"/>
              <a:gd name="T50" fmla="*/ 28 w 57"/>
              <a:gd name="T51" fmla="*/ 112 h 144"/>
              <a:gd name="T52" fmla="*/ 33 w 57"/>
              <a:gd name="T53" fmla="*/ 107 h 144"/>
              <a:gd name="T54" fmla="*/ 37 w 57"/>
              <a:gd name="T55" fmla="*/ 112 h 144"/>
              <a:gd name="T56" fmla="*/ 33 w 57"/>
              <a:gd name="T57" fmla="*/ 116 h 144"/>
              <a:gd name="T58" fmla="*/ 27 w 57"/>
              <a:gd name="T59" fmla="*/ 125 h 144"/>
              <a:gd name="T60" fmla="*/ 23 w 57"/>
              <a:gd name="T61" fmla="*/ 130 h 144"/>
              <a:gd name="T62" fmla="*/ 18 w 57"/>
              <a:gd name="T63" fmla="*/ 125 h 144"/>
              <a:gd name="T64" fmla="*/ 23 w 57"/>
              <a:gd name="T65" fmla="*/ 120 h 144"/>
              <a:gd name="T66" fmla="*/ 27 w 57"/>
              <a:gd name="T67" fmla="*/ 125 h 144"/>
              <a:gd name="T68" fmla="*/ 42 w 57"/>
              <a:gd name="T69" fmla="*/ 125 h 144"/>
              <a:gd name="T70" fmla="*/ 37 w 57"/>
              <a:gd name="T71" fmla="*/ 130 h 144"/>
              <a:gd name="T72" fmla="*/ 33 w 57"/>
              <a:gd name="T73" fmla="*/ 125 h 144"/>
              <a:gd name="T74" fmla="*/ 37 w 57"/>
              <a:gd name="T75" fmla="*/ 120 h 144"/>
              <a:gd name="T76" fmla="*/ 42 w 57"/>
              <a:gd name="T77" fmla="*/ 125 h 144"/>
              <a:gd name="T78" fmla="*/ 13 w 57"/>
              <a:gd name="T79" fmla="*/ 85 h 144"/>
              <a:gd name="T80" fmla="*/ 18 w 57"/>
              <a:gd name="T81" fmla="*/ 80 h 144"/>
              <a:gd name="T82" fmla="*/ 23 w 57"/>
              <a:gd name="T83" fmla="*/ 85 h 144"/>
              <a:gd name="T84" fmla="*/ 18 w 57"/>
              <a:gd name="T85" fmla="*/ 90 h 144"/>
              <a:gd name="T86" fmla="*/ 13 w 57"/>
              <a:gd name="T87" fmla="*/ 85 h 144"/>
              <a:gd name="T88" fmla="*/ 28 w 57"/>
              <a:gd name="T89" fmla="*/ 85 h 144"/>
              <a:gd name="T90" fmla="*/ 33 w 57"/>
              <a:gd name="T91" fmla="*/ 80 h 144"/>
              <a:gd name="T92" fmla="*/ 37 w 57"/>
              <a:gd name="T93" fmla="*/ 85 h 144"/>
              <a:gd name="T94" fmla="*/ 33 w 57"/>
              <a:gd name="T95" fmla="*/ 90 h 144"/>
              <a:gd name="T96" fmla="*/ 28 w 57"/>
              <a:gd name="T97" fmla="*/ 85 h 144"/>
              <a:gd name="T98" fmla="*/ 27 w 57"/>
              <a:gd name="T99" fmla="*/ 98 h 144"/>
              <a:gd name="T100" fmla="*/ 23 w 57"/>
              <a:gd name="T101" fmla="*/ 103 h 144"/>
              <a:gd name="T102" fmla="*/ 18 w 57"/>
              <a:gd name="T103" fmla="*/ 98 h 144"/>
              <a:gd name="T104" fmla="*/ 23 w 57"/>
              <a:gd name="T105" fmla="*/ 94 h 144"/>
              <a:gd name="T106" fmla="*/ 27 w 57"/>
              <a:gd name="T107" fmla="*/ 98 h 144"/>
              <a:gd name="T108" fmla="*/ 42 w 57"/>
              <a:gd name="T109" fmla="*/ 98 h 144"/>
              <a:gd name="T110" fmla="*/ 37 w 57"/>
              <a:gd name="T111" fmla="*/ 103 h 144"/>
              <a:gd name="T112" fmla="*/ 33 w 57"/>
              <a:gd name="T113" fmla="*/ 98 h 144"/>
              <a:gd name="T114" fmla="*/ 37 w 57"/>
              <a:gd name="T115" fmla="*/ 94 h 144"/>
              <a:gd name="T116" fmla="*/ 42 w 57"/>
              <a:gd name="T117" fmla="*/ 98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7" h="144">
                <a:moveTo>
                  <a:pt x="29" y="0"/>
                </a:moveTo>
                <a:cubicBezTo>
                  <a:pt x="13" y="0"/>
                  <a:pt x="0" y="13"/>
                  <a:pt x="0" y="29"/>
                </a:cubicBezTo>
                <a:cubicBezTo>
                  <a:pt x="0" y="116"/>
                  <a:pt x="0" y="116"/>
                  <a:pt x="0" y="116"/>
                </a:cubicBezTo>
                <a:cubicBezTo>
                  <a:pt x="0" y="131"/>
                  <a:pt x="13" y="144"/>
                  <a:pt x="29" y="144"/>
                </a:cubicBezTo>
                <a:cubicBezTo>
                  <a:pt x="44" y="144"/>
                  <a:pt x="57" y="131"/>
                  <a:pt x="57" y="116"/>
                </a:cubicBezTo>
                <a:cubicBezTo>
                  <a:pt x="57" y="29"/>
                  <a:pt x="57" y="29"/>
                  <a:pt x="57" y="29"/>
                </a:cubicBezTo>
                <a:cubicBezTo>
                  <a:pt x="57" y="13"/>
                  <a:pt x="44" y="0"/>
                  <a:pt x="29" y="0"/>
                </a:cubicBezTo>
                <a:close/>
                <a:moveTo>
                  <a:pt x="29" y="7"/>
                </a:moveTo>
                <a:cubicBezTo>
                  <a:pt x="41" y="7"/>
                  <a:pt x="51" y="17"/>
                  <a:pt x="51" y="29"/>
                </a:cubicBezTo>
                <a:cubicBezTo>
                  <a:pt x="51" y="69"/>
                  <a:pt x="51" y="69"/>
                  <a:pt x="51" y="69"/>
                </a:cubicBezTo>
                <a:cubicBezTo>
                  <a:pt x="7" y="69"/>
                  <a:pt x="7" y="69"/>
                  <a:pt x="7" y="69"/>
                </a:cubicBezTo>
                <a:cubicBezTo>
                  <a:pt x="7" y="29"/>
                  <a:pt x="7" y="29"/>
                  <a:pt x="7" y="29"/>
                </a:cubicBezTo>
                <a:cubicBezTo>
                  <a:pt x="7" y="17"/>
                  <a:pt x="16" y="7"/>
                  <a:pt x="29" y="7"/>
                </a:cubicBezTo>
                <a:close/>
                <a:moveTo>
                  <a:pt x="29" y="138"/>
                </a:moveTo>
                <a:cubicBezTo>
                  <a:pt x="16" y="138"/>
                  <a:pt x="7" y="128"/>
                  <a:pt x="7" y="116"/>
                </a:cubicBezTo>
                <a:cubicBezTo>
                  <a:pt x="7" y="75"/>
                  <a:pt x="7" y="75"/>
                  <a:pt x="7" y="75"/>
                </a:cubicBezTo>
                <a:cubicBezTo>
                  <a:pt x="51" y="75"/>
                  <a:pt x="51" y="75"/>
                  <a:pt x="51" y="75"/>
                </a:cubicBezTo>
                <a:cubicBezTo>
                  <a:pt x="51" y="116"/>
                  <a:pt x="51" y="116"/>
                  <a:pt x="51" y="116"/>
                </a:cubicBezTo>
                <a:cubicBezTo>
                  <a:pt x="51" y="128"/>
                  <a:pt x="41" y="138"/>
                  <a:pt x="29" y="138"/>
                </a:cubicBezTo>
                <a:close/>
                <a:moveTo>
                  <a:pt x="18" y="116"/>
                </a:moveTo>
                <a:cubicBezTo>
                  <a:pt x="15" y="116"/>
                  <a:pt x="13" y="114"/>
                  <a:pt x="13" y="112"/>
                </a:cubicBezTo>
                <a:cubicBezTo>
                  <a:pt x="13" y="109"/>
                  <a:pt x="15" y="107"/>
                  <a:pt x="18" y="107"/>
                </a:cubicBezTo>
                <a:cubicBezTo>
                  <a:pt x="21" y="107"/>
                  <a:pt x="23" y="109"/>
                  <a:pt x="23" y="112"/>
                </a:cubicBezTo>
                <a:cubicBezTo>
                  <a:pt x="23" y="114"/>
                  <a:pt x="21" y="116"/>
                  <a:pt x="18" y="116"/>
                </a:cubicBezTo>
                <a:close/>
                <a:moveTo>
                  <a:pt x="33" y="116"/>
                </a:moveTo>
                <a:cubicBezTo>
                  <a:pt x="30" y="116"/>
                  <a:pt x="28" y="114"/>
                  <a:pt x="28" y="112"/>
                </a:cubicBezTo>
                <a:cubicBezTo>
                  <a:pt x="28" y="109"/>
                  <a:pt x="30" y="107"/>
                  <a:pt x="33" y="107"/>
                </a:cubicBezTo>
                <a:cubicBezTo>
                  <a:pt x="35" y="107"/>
                  <a:pt x="37" y="109"/>
                  <a:pt x="37" y="112"/>
                </a:cubicBezTo>
                <a:cubicBezTo>
                  <a:pt x="37" y="114"/>
                  <a:pt x="35" y="116"/>
                  <a:pt x="33" y="116"/>
                </a:cubicBezTo>
                <a:close/>
                <a:moveTo>
                  <a:pt x="27" y="125"/>
                </a:moveTo>
                <a:cubicBezTo>
                  <a:pt x="27" y="127"/>
                  <a:pt x="25" y="130"/>
                  <a:pt x="23" y="130"/>
                </a:cubicBezTo>
                <a:cubicBezTo>
                  <a:pt x="20" y="130"/>
                  <a:pt x="18" y="127"/>
                  <a:pt x="18" y="125"/>
                </a:cubicBezTo>
                <a:cubicBezTo>
                  <a:pt x="18" y="122"/>
                  <a:pt x="20" y="120"/>
                  <a:pt x="23" y="120"/>
                </a:cubicBezTo>
                <a:cubicBezTo>
                  <a:pt x="25" y="120"/>
                  <a:pt x="27" y="122"/>
                  <a:pt x="27" y="125"/>
                </a:cubicBezTo>
                <a:close/>
                <a:moveTo>
                  <a:pt x="42" y="125"/>
                </a:moveTo>
                <a:cubicBezTo>
                  <a:pt x="42" y="127"/>
                  <a:pt x="40" y="130"/>
                  <a:pt x="37" y="130"/>
                </a:cubicBezTo>
                <a:cubicBezTo>
                  <a:pt x="35" y="130"/>
                  <a:pt x="33" y="127"/>
                  <a:pt x="33" y="125"/>
                </a:cubicBezTo>
                <a:cubicBezTo>
                  <a:pt x="33" y="122"/>
                  <a:pt x="35" y="120"/>
                  <a:pt x="37" y="120"/>
                </a:cubicBezTo>
                <a:cubicBezTo>
                  <a:pt x="40" y="120"/>
                  <a:pt x="42" y="122"/>
                  <a:pt x="42" y="125"/>
                </a:cubicBezTo>
                <a:close/>
                <a:moveTo>
                  <a:pt x="13" y="85"/>
                </a:moveTo>
                <a:cubicBezTo>
                  <a:pt x="13" y="82"/>
                  <a:pt x="15" y="80"/>
                  <a:pt x="18" y="80"/>
                </a:cubicBezTo>
                <a:cubicBezTo>
                  <a:pt x="21" y="80"/>
                  <a:pt x="23" y="82"/>
                  <a:pt x="23" y="85"/>
                </a:cubicBezTo>
                <a:cubicBezTo>
                  <a:pt x="23" y="88"/>
                  <a:pt x="21" y="90"/>
                  <a:pt x="18" y="90"/>
                </a:cubicBezTo>
                <a:cubicBezTo>
                  <a:pt x="15" y="90"/>
                  <a:pt x="13" y="88"/>
                  <a:pt x="13" y="85"/>
                </a:cubicBezTo>
                <a:close/>
                <a:moveTo>
                  <a:pt x="28" y="85"/>
                </a:moveTo>
                <a:cubicBezTo>
                  <a:pt x="28" y="82"/>
                  <a:pt x="30" y="80"/>
                  <a:pt x="33" y="80"/>
                </a:cubicBezTo>
                <a:cubicBezTo>
                  <a:pt x="35" y="80"/>
                  <a:pt x="37" y="82"/>
                  <a:pt x="37" y="85"/>
                </a:cubicBezTo>
                <a:cubicBezTo>
                  <a:pt x="37" y="88"/>
                  <a:pt x="35" y="90"/>
                  <a:pt x="33" y="90"/>
                </a:cubicBezTo>
                <a:cubicBezTo>
                  <a:pt x="30" y="90"/>
                  <a:pt x="28" y="88"/>
                  <a:pt x="28" y="85"/>
                </a:cubicBezTo>
                <a:close/>
                <a:moveTo>
                  <a:pt x="27" y="98"/>
                </a:moveTo>
                <a:cubicBezTo>
                  <a:pt x="27" y="101"/>
                  <a:pt x="25" y="103"/>
                  <a:pt x="23" y="103"/>
                </a:cubicBezTo>
                <a:cubicBezTo>
                  <a:pt x="20" y="103"/>
                  <a:pt x="18" y="101"/>
                  <a:pt x="18" y="98"/>
                </a:cubicBezTo>
                <a:cubicBezTo>
                  <a:pt x="18" y="96"/>
                  <a:pt x="20" y="94"/>
                  <a:pt x="23" y="94"/>
                </a:cubicBezTo>
                <a:cubicBezTo>
                  <a:pt x="25" y="94"/>
                  <a:pt x="27" y="96"/>
                  <a:pt x="27" y="98"/>
                </a:cubicBezTo>
                <a:close/>
                <a:moveTo>
                  <a:pt x="42" y="98"/>
                </a:moveTo>
                <a:cubicBezTo>
                  <a:pt x="42" y="101"/>
                  <a:pt x="40" y="103"/>
                  <a:pt x="37" y="103"/>
                </a:cubicBezTo>
                <a:cubicBezTo>
                  <a:pt x="35" y="103"/>
                  <a:pt x="33" y="101"/>
                  <a:pt x="33" y="98"/>
                </a:cubicBezTo>
                <a:cubicBezTo>
                  <a:pt x="33" y="96"/>
                  <a:pt x="35" y="94"/>
                  <a:pt x="37" y="94"/>
                </a:cubicBezTo>
                <a:cubicBezTo>
                  <a:pt x="40" y="94"/>
                  <a:pt x="42" y="96"/>
                  <a:pt x="42" y="98"/>
                </a:cubicBezTo>
                <a:close/>
              </a:path>
            </a:pathLst>
          </a:custGeom>
          <a:solidFill>
            <a:schemeClr val="bg1"/>
          </a:solidFill>
          <a:ln>
            <a:noFill/>
          </a:ln>
          <a:extLst/>
        </p:spPr>
        <p:txBody>
          <a:bodyPr vert="horz" wrap="square" lIns="91416" tIns="45708" rIns="91416" bIns="45708" numCol="1" anchor="t" anchorCtr="0" compatLnSpc="1">
            <a:prstTxWarp prst="textNoShape">
              <a:avLst/>
            </a:prstTxWarp>
          </a:bodyPr>
          <a:lstStyle/>
          <a:p>
            <a:endParaRPr lang="en-US" sz="1799" dirty="0"/>
          </a:p>
        </p:txBody>
      </p:sp>
      <p:sp>
        <p:nvSpPr>
          <p:cNvPr id="17" name="Freeform 10"/>
          <p:cNvSpPr>
            <a:spLocks noEditPoints="1"/>
          </p:cNvSpPr>
          <p:nvPr/>
        </p:nvSpPr>
        <p:spPr bwMode="auto">
          <a:xfrm>
            <a:off x="5111835" y="4653175"/>
            <a:ext cx="575696" cy="585083"/>
          </a:xfrm>
          <a:custGeom>
            <a:avLst/>
            <a:gdLst>
              <a:gd name="T0" fmla="*/ 38 w 75"/>
              <a:gd name="T1" fmla="*/ 0 h 76"/>
              <a:gd name="T2" fmla="*/ 0 w 75"/>
              <a:gd name="T3" fmla="*/ 38 h 76"/>
              <a:gd name="T4" fmla="*/ 38 w 75"/>
              <a:gd name="T5" fmla="*/ 76 h 76"/>
              <a:gd name="T6" fmla="*/ 75 w 75"/>
              <a:gd name="T7" fmla="*/ 38 h 76"/>
              <a:gd name="T8" fmla="*/ 38 w 75"/>
              <a:gd name="T9" fmla="*/ 0 h 76"/>
              <a:gd name="T10" fmla="*/ 38 w 75"/>
              <a:gd name="T11" fmla="*/ 7 h 76"/>
              <a:gd name="T12" fmla="*/ 57 w 75"/>
              <a:gd name="T13" fmla="*/ 14 h 76"/>
              <a:gd name="T14" fmla="*/ 13 w 75"/>
              <a:gd name="T15" fmla="*/ 57 h 76"/>
              <a:gd name="T16" fmla="*/ 7 w 75"/>
              <a:gd name="T17" fmla="*/ 38 h 76"/>
              <a:gd name="T18" fmla="*/ 38 w 75"/>
              <a:gd name="T19" fmla="*/ 7 h 76"/>
              <a:gd name="T20" fmla="*/ 38 w 75"/>
              <a:gd name="T21" fmla="*/ 69 h 76"/>
              <a:gd name="T22" fmla="*/ 18 w 75"/>
              <a:gd name="T23" fmla="*/ 62 h 76"/>
              <a:gd name="T24" fmla="*/ 62 w 75"/>
              <a:gd name="T25" fmla="*/ 19 h 76"/>
              <a:gd name="T26" fmla="*/ 68 w 75"/>
              <a:gd name="T27" fmla="*/ 38 h 76"/>
              <a:gd name="T28" fmla="*/ 38 w 75"/>
              <a:gd name="T29" fmla="*/ 6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5" h="76">
                <a:moveTo>
                  <a:pt x="38" y="0"/>
                </a:moveTo>
                <a:cubicBezTo>
                  <a:pt x="17" y="0"/>
                  <a:pt x="0" y="17"/>
                  <a:pt x="0" y="38"/>
                </a:cubicBezTo>
                <a:cubicBezTo>
                  <a:pt x="0" y="59"/>
                  <a:pt x="17" y="76"/>
                  <a:pt x="38" y="76"/>
                </a:cubicBezTo>
                <a:cubicBezTo>
                  <a:pt x="58" y="76"/>
                  <a:pt x="75" y="59"/>
                  <a:pt x="75" y="38"/>
                </a:cubicBezTo>
                <a:cubicBezTo>
                  <a:pt x="75" y="17"/>
                  <a:pt x="58" y="0"/>
                  <a:pt x="38" y="0"/>
                </a:cubicBezTo>
                <a:close/>
                <a:moveTo>
                  <a:pt x="38" y="7"/>
                </a:moveTo>
                <a:cubicBezTo>
                  <a:pt x="45" y="7"/>
                  <a:pt x="52" y="10"/>
                  <a:pt x="57" y="14"/>
                </a:cubicBezTo>
                <a:cubicBezTo>
                  <a:pt x="13" y="57"/>
                  <a:pt x="13" y="57"/>
                  <a:pt x="13" y="57"/>
                </a:cubicBezTo>
                <a:cubicBezTo>
                  <a:pt x="9" y="52"/>
                  <a:pt x="7" y="45"/>
                  <a:pt x="7" y="38"/>
                </a:cubicBezTo>
                <a:cubicBezTo>
                  <a:pt x="7" y="21"/>
                  <a:pt x="21" y="7"/>
                  <a:pt x="38" y="7"/>
                </a:cubicBezTo>
                <a:close/>
                <a:moveTo>
                  <a:pt x="38" y="69"/>
                </a:moveTo>
                <a:cubicBezTo>
                  <a:pt x="30" y="69"/>
                  <a:pt x="24" y="66"/>
                  <a:pt x="18" y="62"/>
                </a:cubicBezTo>
                <a:cubicBezTo>
                  <a:pt x="62" y="19"/>
                  <a:pt x="62" y="19"/>
                  <a:pt x="62" y="19"/>
                </a:cubicBezTo>
                <a:cubicBezTo>
                  <a:pt x="66" y="24"/>
                  <a:pt x="68" y="31"/>
                  <a:pt x="68" y="38"/>
                </a:cubicBezTo>
                <a:cubicBezTo>
                  <a:pt x="68" y="55"/>
                  <a:pt x="55" y="69"/>
                  <a:pt x="38" y="69"/>
                </a:cubicBezTo>
                <a:close/>
              </a:path>
            </a:pathLst>
          </a:custGeom>
          <a:solidFill>
            <a:schemeClr val="bg1"/>
          </a:solidFill>
          <a:ln>
            <a:noFill/>
          </a:ln>
        </p:spPr>
        <p:txBody>
          <a:bodyPr vert="horz" wrap="square" lIns="91416" tIns="45708" rIns="91416" bIns="45708" numCol="1" anchor="t" anchorCtr="0" compatLnSpc="1">
            <a:prstTxWarp prst="textNoShape">
              <a:avLst/>
            </a:prstTxWarp>
          </a:bodyPr>
          <a:lstStyle/>
          <a:p>
            <a:endParaRPr lang="en-US" sz="1799" dirty="0"/>
          </a:p>
        </p:txBody>
      </p:sp>
      <p:grpSp>
        <p:nvGrpSpPr>
          <p:cNvPr id="18" name="Group 12"/>
          <p:cNvGrpSpPr>
            <a:grpSpLocks noChangeAspect="1"/>
          </p:cNvGrpSpPr>
          <p:nvPr/>
        </p:nvGrpSpPr>
        <p:grpSpPr bwMode="auto">
          <a:xfrm>
            <a:off x="5227338" y="3217041"/>
            <a:ext cx="352291" cy="738069"/>
            <a:chOff x="1256" y="1537"/>
            <a:chExt cx="263" cy="551"/>
          </a:xfrm>
          <a:solidFill>
            <a:schemeClr val="bg1"/>
          </a:solidFill>
        </p:grpSpPr>
        <p:sp>
          <p:nvSpPr>
            <p:cNvPr id="19" name="Freeform 13"/>
            <p:cNvSpPr>
              <a:spLocks noEditPoints="1"/>
            </p:cNvSpPr>
            <p:nvPr/>
          </p:nvSpPr>
          <p:spPr bwMode="auto">
            <a:xfrm>
              <a:off x="1256" y="1537"/>
              <a:ext cx="263" cy="551"/>
            </a:xfrm>
            <a:custGeom>
              <a:avLst/>
              <a:gdLst>
                <a:gd name="T0" fmla="*/ 54 w 108"/>
                <a:gd name="T1" fmla="*/ 230 h 230"/>
                <a:gd name="T2" fmla="*/ 15 w 108"/>
                <a:gd name="T3" fmla="*/ 195 h 230"/>
                <a:gd name="T4" fmla="*/ 0 w 108"/>
                <a:gd name="T5" fmla="*/ 115 h 230"/>
                <a:gd name="T6" fmla="*/ 15 w 108"/>
                <a:gd name="T7" fmla="*/ 35 h 230"/>
                <a:gd name="T8" fmla="*/ 54 w 108"/>
                <a:gd name="T9" fmla="*/ 0 h 230"/>
                <a:gd name="T10" fmla="*/ 93 w 108"/>
                <a:gd name="T11" fmla="*/ 35 h 230"/>
                <a:gd name="T12" fmla="*/ 108 w 108"/>
                <a:gd name="T13" fmla="*/ 115 h 230"/>
                <a:gd name="T14" fmla="*/ 93 w 108"/>
                <a:gd name="T15" fmla="*/ 195 h 230"/>
                <a:gd name="T16" fmla="*/ 54 w 108"/>
                <a:gd name="T17" fmla="*/ 230 h 230"/>
                <a:gd name="T18" fmla="*/ 54 w 108"/>
                <a:gd name="T19" fmla="*/ 10 h 230"/>
                <a:gd name="T20" fmla="*/ 38 w 108"/>
                <a:gd name="T21" fmla="*/ 17 h 230"/>
                <a:gd name="T22" fmla="*/ 24 w 108"/>
                <a:gd name="T23" fmla="*/ 39 h 230"/>
                <a:gd name="T24" fmla="*/ 10 w 108"/>
                <a:gd name="T25" fmla="*/ 115 h 230"/>
                <a:gd name="T26" fmla="*/ 24 w 108"/>
                <a:gd name="T27" fmla="*/ 191 h 230"/>
                <a:gd name="T28" fmla="*/ 38 w 108"/>
                <a:gd name="T29" fmla="*/ 212 h 230"/>
                <a:gd name="T30" fmla="*/ 54 w 108"/>
                <a:gd name="T31" fmla="*/ 220 h 230"/>
                <a:gd name="T32" fmla="*/ 69 w 108"/>
                <a:gd name="T33" fmla="*/ 212 h 230"/>
                <a:gd name="T34" fmla="*/ 84 w 108"/>
                <a:gd name="T35" fmla="*/ 191 h 230"/>
                <a:gd name="T36" fmla="*/ 97 w 108"/>
                <a:gd name="T37" fmla="*/ 115 h 230"/>
                <a:gd name="T38" fmla="*/ 84 w 108"/>
                <a:gd name="T39" fmla="*/ 39 h 230"/>
                <a:gd name="T40" fmla="*/ 69 w 108"/>
                <a:gd name="T41" fmla="*/ 17 h 230"/>
                <a:gd name="T42" fmla="*/ 54 w 108"/>
                <a:gd name="T43" fmla="*/ 1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8" h="230">
                  <a:moveTo>
                    <a:pt x="54" y="230"/>
                  </a:moveTo>
                  <a:cubicBezTo>
                    <a:pt x="39" y="230"/>
                    <a:pt x="25" y="217"/>
                    <a:pt x="15" y="195"/>
                  </a:cubicBezTo>
                  <a:cubicBezTo>
                    <a:pt x="5" y="173"/>
                    <a:pt x="0" y="145"/>
                    <a:pt x="0" y="115"/>
                  </a:cubicBezTo>
                  <a:cubicBezTo>
                    <a:pt x="0" y="85"/>
                    <a:pt x="5" y="56"/>
                    <a:pt x="15" y="35"/>
                  </a:cubicBezTo>
                  <a:cubicBezTo>
                    <a:pt x="25" y="12"/>
                    <a:pt x="39" y="0"/>
                    <a:pt x="54" y="0"/>
                  </a:cubicBezTo>
                  <a:cubicBezTo>
                    <a:pt x="69" y="0"/>
                    <a:pt x="83" y="12"/>
                    <a:pt x="93" y="35"/>
                  </a:cubicBezTo>
                  <a:cubicBezTo>
                    <a:pt x="102" y="56"/>
                    <a:pt x="108" y="85"/>
                    <a:pt x="108" y="115"/>
                  </a:cubicBezTo>
                  <a:cubicBezTo>
                    <a:pt x="108" y="145"/>
                    <a:pt x="102" y="173"/>
                    <a:pt x="93" y="195"/>
                  </a:cubicBezTo>
                  <a:cubicBezTo>
                    <a:pt x="83" y="217"/>
                    <a:pt x="69" y="230"/>
                    <a:pt x="54" y="230"/>
                  </a:cubicBezTo>
                  <a:close/>
                  <a:moveTo>
                    <a:pt x="54" y="10"/>
                  </a:moveTo>
                  <a:cubicBezTo>
                    <a:pt x="49" y="10"/>
                    <a:pt x="43" y="12"/>
                    <a:pt x="38" y="17"/>
                  </a:cubicBezTo>
                  <a:cubicBezTo>
                    <a:pt x="33" y="22"/>
                    <a:pt x="28" y="30"/>
                    <a:pt x="24" y="39"/>
                  </a:cubicBezTo>
                  <a:cubicBezTo>
                    <a:pt x="15" y="59"/>
                    <a:pt x="10" y="86"/>
                    <a:pt x="10" y="115"/>
                  </a:cubicBezTo>
                  <a:cubicBezTo>
                    <a:pt x="10" y="143"/>
                    <a:pt x="15" y="170"/>
                    <a:pt x="24" y="191"/>
                  </a:cubicBezTo>
                  <a:cubicBezTo>
                    <a:pt x="28" y="200"/>
                    <a:pt x="33" y="207"/>
                    <a:pt x="38" y="212"/>
                  </a:cubicBezTo>
                  <a:cubicBezTo>
                    <a:pt x="43" y="217"/>
                    <a:pt x="49" y="220"/>
                    <a:pt x="54" y="220"/>
                  </a:cubicBezTo>
                  <a:cubicBezTo>
                    <a:pt x="59" y="220"/>
                    <a:pt x="64" y="217"/>
                    <a:pt x="69" y="212"/>
                  </a:cubicBezTo>
                  <a:cubicBezTo>
                    <a:pt x="74" y="207"/>
                    <a:pt x="79" y="200"/>
                    <a:pt x="84" y="191"/>
                  </a:cubicBezTo>
                  <a:cubicBezTo>
                    <a:pt x="92" y="170"/>
                    <a:pt x="97" y="143"/>
                    <a:pt x="97" y="115"/>
                  </a:cubicBezTo>
                  <a:cubicBezTo>
                    <a:pt x="97" y="86"/>
                    <a:pt x="92" y="59"/>
                    <a:pt x="84" y="39"/>
                  </a:cubicBezTo>
                  <a:cubicBezTo>
                    <a:pt x="79" y="30"/>
                    <a:pt x="74" y="22"/>
                    <a:pt x="69" y="17"/>
                  </a:cubicBezTo>
                  <a:cubicBezTo>
                    <a:pt x="64" y="12"/>
                    <a:pt x="59" y="10"/>
                    <a:pt x="54" y="1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16" tIns="45708" rIns="91416" bIns="45708" numCol="1" anchor="t" anchorCtr="0" compatLnSpc="1">
              <a:prstTxWarp prst="textNoShape">
                <a:avLst/>
              </a:prstTxWarp>
            </a:bodyPr>
            <a:lstStyle/>
            <a:p>
              <a:endParaRPr lang="en-US" sz="1799" dirty="0"/>
            </a:p>
          </p:txBody>
        </p:sp>
        <p:sp>
          <p:nvSpPr>
            <p:cNvPr id="20" name="Freeform 14"/>
            <p:cNvSpPr>
              <a:spLocks/>
            </p:cNvSpPr>
            <p:nvPr/>
          </p:nvSpPr>
          <p:spPr bwMode="auto">
            <a:xfrm>
              <a:off x="1322" y="1800"/>
              <a:ext cx="132" cy="24"/>
            </a:xfrm>
            <a:custGeom>
              <a:avLst/>
              <a:gdLst>
                <a:gd name="T0" fmla="*/ 132 w 132"/>
                <a:gd name="T1" fmla="*/ 24 h 24"/>
                <a:gd name="T2" fmla="*/ 0 w 132"/>
                <a:gd name="T3" fmla="*/ 24 h 24"/>
                <a:gd name="T4" fmla="*/ 0 w 132"/>
                <a:gd name="T5" fmla="*/ 0 h 24"/>
                <a:gd name="T6" fmla="*/ 132 w 132"/>
                <a:gd name="T7" fmla="*/ 0 h 24"/>
                <a:gd name="T8" fmla="*/ 132 w 132"/>
                <a:gd name="T9" fmla="*/ 24 h 24"/>
                <a:gd name="T10" fmla="*/ 132 w 132"/>
                <a:gd name="T11" fmla="*/ 24 h 24"/>
              </a:gdLst>
              <a:ahLst/>
              <a:cxnLst>
                <a:cxn ang="0">
                  <a:pos x="T0" y="T1"/>
                </a:cxn>
                <a:cxn ang="0">
                  <a:pos x="T2" y="T3"/>
                </a:cxn>
                <a:cxn ang="0">
                  <a:pos x="T4" y="T5"/>
                </a:cxn>
                <a:cxn ang="0">
                  <a:pos x="T6" y="T7"/>
                </a:cxn>
                <a:cxn ang="0">
                  <a:pos x="T8" y="T9"/>
                </a:cxn>
                <a:cxn ang="0">
                  <a:pos x="T10" y="T11"/>
                </a:cxn>
              </a:cxnLst>
              <a:rect l="0" t="0" r="r" b="b"/>
              <a:pathLst>
                <a:path w="132" h="24">
                  <a:moveTo>
                    <a:pt x="132" y="24"/>
                  </a:moveTo>
                  <a:lnTo>
                    <a:pt x="0" y="24"/>
                  </a:lnTo>
                  <a:lnTo>
                    <a:pt x="0" y="0"/>
                  </a:lnTo>
                  <a:lnTo>
                    <a:pt x="132" y="0"/>
                  </a:lnTo>
                  <a:lnTo>
                    <a:pt x="132" y="24"/>
                  </a:lnTo>
                  <a:lnTo>
                    <a:pt x="132" y="2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16" tIns="45708" rIns="91416" bIns="45708" numCol="1" anchor="t" anchorCtr="0" compatLnSpc="1">
              <a:prstTxWarp prst="textNoShape">
                <a:avLst/>
              </a:prstTxWarp>
            </a:bodyPr>
            <a:lstStyle/>
            <a:p>
              <a:endParaRPr lang="en-US" sz="1799" dirty="0"/>
            </a:p>
          </p:txBody>
        </p:sp>
      </p:grpSp>
      <p:sp>
        <p:nvSpPr>
          <p:cNvPr id="21" name="Text Placeholder 2"/>
          <p:cNvSpPr txBox="1">
            <a:spLocks/>
          </p:cNvSpPr>
          <p:nvPr/>
        </p:nvSpPr>
        <p:spPr>
          <a:xfrm>
            <a:off x="609443" y="5882600"/>
            <a:ext cx="8525413" cy="418596"/>
          </a:xfrm>
          <a:prstGeom prst="rect">
            <a:avLst/>
          </a:prstGeom>
        </p:spPr>
        <p:txBody>
          <a:bodyPr/>
          <a:lstStyle>
            <a:lvl1pPr marL="0" indent="0" algn="l" defTabSz="457200" rtl="0" eaLnBrk="1" latinLnBrk="0" hangingPunct="1">
              <a:spcBef>
                <a:spcPts val="1800"/>
              </a:spcBef>
              <a:buClr>
                <a:schemeClr val="tx2"/>
              </a:buClr>
              <a:buFont typeface="Arial"/>
              <a:buNone/>
              <a:defRPr sz="2000" b="1" kern="1200">
                <a:solidFill>
                  <a:schemeClr val="tx1"/>
                </a:solidFill>
                <a:latin typeface="+mn-lt"/>
                <a:ea typeface="+mn-ea"/>
                <a:cs typeface="+mn-cs"/>
              </a:defRPr>
            </a:lvl1pPr>
            <a:lvl2pPr marL="228600" indent="-228600" algn="l" defTabSz="457200" rtl="0" eaLnBrk="1" latinLnBrk="0" hangingPunct="1">
              <a:spcBef>
                <a:spcPts val="1200"/>
              </a:spcBef>
              <a:buClr>
                <a:schemeClr val="tx2"/>
              </a:buClr>
              <a:buFont typeface="Arial"/>
              <a:buChar char="•"/>
              <a:defRPr sz="2000" kern="1200">
                <a:solidFill>
                  <a:schemeClr val="tx1"/>
                </a:solidFill>
                <a:latin typeface="+mn-lt"/>
                <a:ea typeface="+mn-ea"/>
                <a:cs typeface="+mn-cs"/>
              </a:defRPr>
            </a:lvl2pPr>
            <a:lvl3pPr marL="548640" indent="-228600" algn="l" defTabSz="457200" rtl="0" eaLnBrk="1" latinLnBrk="0" hangingPunct="1">
              <a:spcBef>
                <a:spcPts val="600"/>
              </a:spcBef>
              <a:buClr>
                <a:schemeClr val="tx2"/>
              </a:buClr>
              <a:buFont typeface="Lucida Grande"/>
              <a:buChar char="–"/>
              <a:defRPr sz="1800" kern="1200">
                <a:solidFill>
                  <a:schemeClr val="tx1">
                    <a:lumMod val="75000"/>
                    <a:lumOff val="25000"/>
                  </a:schemeClr>
                </a:solidFill>
                <a:latin typeface="+mn-lt"/>
                <a:ea typeface="+mn-ea"/>
                <a:cs typeface="+mn-cs"/>
              </a:defRPr>
            </a:lvl3pPr>
            <a:lvl4pPr marL="914400" indent="-228600" algn="l" defTabSz="457200" rtl="0" eaLnBrk="1" latinLnBrk="0" hangingPunct="1">
              <a:spcBef>
                <a:spcPts val="600"/>
              </a:spcBef>
              <a:buClr>
                <a:schemeClr val="tx2"/>
              </a:buClr>
              <a:buFont typeface="Arial"/>
              <a:buChar char="•"/>
              <a:defRPr sz="1800" kern="1200">
                <a:solidFill>
                  <a:schemeClr val="tx1">
                    <a:lumMod val="75000"/>
                    <a:lumOff val="25000"/>
                  </a:schemeClr>
                </a:solidFill>
                <a:latin typeface="+mn-lt"/>
                <a:ea typeface="+mn-ea"/>
                <a:cs typeface="+mn-cs"/>
              </a:defRPr>
            </a:lvl4pPr>
            <a:lvl5pPr marL="1234440" indent="-182880" algn="l" defTabSz="457200" rtl="0" eaLnBrk="1" latinLnBrk="0" hangingPunct="1">
              <a:spcBef>
                <a:spcPts val="300"/>
              </a:spcBef>
              <a:buClr>
                <a:schemeClr val="tx2"/>
              </a:buClr>
              <a:buFont typeface="Arial"/>
              <a:buChar char="»"/>
              <a:defRPr sz="16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700" b="0" dirty="0" smtClean="0"/>
              <a:t>ACC/AHA (American College of Cardiology/American Heart Association). ASCVD (Atherosclerotic cardiovascular disease). Source: Stone NJ, Robinson JG, Lichtenstein AH, et al. 2013 ACC/AHA </a:t>
            </a:r>
            <a:br>
              <a:rPr lang="en-US" sz="700" b="0" dirty="0" smtClean="0"/>
            </a:br>
            <a:r>
              <a:rPr lang="en-US" sz="700" b="0" dirty="0" smtClean="0"/>
              <a:t>guideline on the treatment of blood cholesterol to reduce atherosclerotic cardiovascular risk in adults: a report of the American College of Cardiology/American Heart Association Task Force on </a:t>
            </a:r>
            <a:br>
              <a:rPr lang="en-US" sz="700" b="0" dirty="0" smtClean="0"/>
            </a:br>
            <a:r>
              <a:rPr lang="en-US" sz="700" b="0" dirty="0" smtClean="0"/>
              <a:t>Practice Guidelines. Circulation. 2014;129:S1-S45.</a:t>
            </a:r>
            <a:endParaRPr lang="en-US" sz="700" b="0" dirty="0"/>
          </a:p>
        </p:txBody>
      </p:sp>
    </p:spTree>
    <p:extLst>
      <p:ext uri="{BB962C8B-B14F-4D97-AF65-F5344CB8AC3E}">
        <p14:creationId xmlns="" xmlns:p14="http://schemas.microsoft.com/office/powerpoint/2010/main" val="81539972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Lowering net cost is only half the story; </a:t>
            </a:r>
            <a:br>
              <a:rPr lang="en-US" dirty="0" smtClean="0"/>
            </a:br>
            <a:r>
              <a:rPr lang="en-US" dirty="0" smtClean="0"/>
              <a:t>improving care can matter more</a:t>
            </a:r>
            <a:endParaRPr lang="en-US" dirty="0"/>
          </a:p>
        </p:txBody>
      </p:sp>
      <p:sp>
        <p:nvSpPr>
          <p:cNvPr id="5" name="Text Placeholder 2"/>
          <p:cNvSpPr txBox="1">
            <a:spLocks/>
          </p:cNvSpPr>
          <p:nvPr/>
        </p:nvSpPr>
        <p:spPr>
          <a:xfrm>
            <a:off x="609443" y="6285800"/>
            <a:ext cx="10974174" cy="418596"/>
          </a:xfrm>
          <a:prstGeom prst="rect">
            <a:avLst/>
          </a:prstGeom>
        </p:spPr>
        <p:txBody>
          <a:bodyPr/>
          <a:lstStyle>
            <a:lvl1pPr marL="0" indent="0" algn="l" defTabSz="457200" rtl="0" eaLnBrk="1" latinLnBrk="0" hangingPunct="1">
              <a:spcBef>
                <a:spcPts val="1800"/>
              </a:spcBef>
              <a:buClr>
                <a:schemeClr val="tx2"/>
              </a:buClr>
              <a:buFont typeface="Arial"/>
              <a:buNone/>
              <a:defRPr sz="2000" b="1" kern="1200">
                <a:solidFill>
                  <a:schemeClr val="tx1"/>
                </a:solidFill>
                <a:latin typeface="+mn-lt"/>
                <a:ea typeface="+mn-ea"/>
                <a:cs typeface="+mn-cs"/>
              </a:defRPr>
            </a:lvl1pPr>
            <a:lvl2pPr marL="228600" indent="-228600" algn="l" defTabSz="457200" rtl="0" eaLnBrk="1" latinLnBrk="0" hangingPunct="1">
              <a:spcBef>
                <a:spcPts val="1200"/>
              </a:spcBef>
              <a:buClr>
                <a:schemeClr val="tx2"/>
              </a:buClr>
              <a:buFont typeface="Arial"/>
              <a:buChar char="•"/>
              <a:defRPr sz="2000" kern="1200">
                <a:solidFill>
                  <a:schemeClr val="tx1"/>
                </a:solidFill>
                <a:latin typeface="+mn-lt"/>
                <a:ea typeface="+mn-ea"/>
                <a:cs typeface="+mn-cs"/>
              </a:defRPr>
            </a:lvl2pPr>
            <a:lvl3pPr marL="548640" indent="-228600" algn="l" defTabSz="457200" rtl="0" eaLnBrk="1" latinLnBrk="0" hangingPunct="1">
              <a:spcBef>
                <a:spcPts val="600"/>
              </a:spcBef>
              <a:buClr>
                <a:schemeClr val="tx2"/>
              </a:buClr>
              <a:buFont typeface="Lucida Grande"/>
              <a:buChar char="–"/>
              <a:defRPr sz="1800" kern="1200">
                <a:solidFill>
                  <a:schemeClr val="tx1">
                    <a:lumMod val="75000"/>
                    <a:lumOff val="25000"/>
                  </a:schemeClr>
                </a:solidFill>
                <a:latin typeface="+mn-lt"/>
                <a:ea typeface="+mn-ea"/>
                <a:cs typeface="+mn-cs"/>
              </a:defRPr>
            </a:lvl3pPr>
            <a:lvl4pPr marL="914400" indent="-228600" algn="l" defTabSz="457200" rtl="0" eaLnBrk="1" latinLnBrk="0" hangingPunct="1">
              <a:spcBef>
                <a:spcPts val="600"/>
              </a:spcBef>
              <a:buClr>
                <a:schemeClr val="tx2"/>
              </a:buClr>
              <a:buFont typeface="Arial"/>
              <a:buChar char="•"/>
              <a:defRPr sz="1800" kern="1200">
                <a:solidFill>
                  <a:schemeClr val="tx1">
                    <a:lumMod val="75000"/>
                    <a:lumOff val="25000"/>
                  </a:schemeClr>
                </a:solidFill>
                <a:latin typeface="+mn-lt"/>
                <a:ea typeface="+mn-ea"/>
                <a:cs typeface="+mn-cs"/>
              </a:defRPr>
            </a:lvl4pPr>
            <a:lvl5pPr marL="1234440" indent="-182880" algn="l" defTabSz="457200" rtl="0" eaLnBrk="1" latinLnBrk="0" hangingPunct="1">
              <a:spcBef>
                <a:spcPts val="300"/>
              </a:spcBef>
              <a:buClr>
                <a:schemeClr val="tx2"/>
              </a:buClr>
              <a:buFont typeface="Arial"/>
              <a:buChar char="»"/>
              <a:defRPr sz="16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700" b="0" smtClean="0"/>
              <a:t>Source: CVS Health Pharmacy Care Economic Model, 2013 data. Center for Financing, Access and Cost Trends, Agency for Healthcare Research and Quality: Medical Expenditure Panel Survey, 2013.  </a:t>
            </a:r>
            <a:endParaRPr lang="en-US" sz="700" b="0" dirty="0"/>
          </a:p>
        </p:txBody>
      </p:sp>
      <p:grpSp>
        <p:nvGrpSpPr>
          <p:cNvPr id="6" name="Group 39"/>
          <p:cNvGrpSpPr/>
          <p:nvPr/>
        </p:nvGrpSpPr>
        <p:grpSpPr>
          <a:xfrm>
            <a:off x="2654913" y="1523874"/>
            <a:ext cx="3876237" cy="3772891"/>
            <a:chOff x="2986289" y="1395570"/>
            <a:chExt cx="3877247" cy="3773874"/>
          </a:xfrm>
        </p:grpSpPr>
        <p:grpSp>
          <p:nvGrpSpPr>
            <p:cNvPr id="8" name="Group 103"/>
            <p:cNvGrpSpPr/>
            <p:nvPr/>
          </p:nvGrpSpPr>
          <p:grpSpPr>
            <a:xfrm rot="20668369">
              <a:off x="2993580" y="1409827"/>
              <a:ext cx="3759617" cy="3759617"/>
              <a:chOff x="8275640" y="-1990304"/>
              <a:chExt cx="2743200" cy="2743200"/>
            </a:xfrm>
          </p:grpSpPr>
          <p:sp>
            <p:nvSpPr>
              <p:cNvPr id="13" name="Pie 12"/>
              <p:cNvSpPr>
                <a:spLocks noChangeAspect="1"/>
              </p:cNvSpPr>
              <p:nvPr/>
            </p:nvSpPr>
            <p:spPr>
              <a:xfrm>
                <a:off x="8275640" y="-1990304"/>
                <a:ext cx="2743200" cy="2743200"/>
              </a:xfrm>
              <a:prstGeom prst="pie">
                <a:avLst>
                  <a:gd name="adj1" fmla="val 11019449"/>
                  <a:gd name="adj2" fmla="val 10999247"/>
                </a:avLst>
              </a:prstGeom>
              <a:solidFill>
                <a:schemeClr val="tx2"/>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bg1"/>
                  </a:solidFill>
                </a:endParaRPr>
              </a:p>
            </p:txBody>
          </p:sp>
          <p:sp>
            <p:nvSpPr>
              <p:cNvPr id="14" name="TextBox 13"/>
              <p:cNvSpPr txBox="1"/>
              <p:nvPr/>
            </p:nvSpPr>
            <p:spPr>
              <a:xfrm rot="931631">
                <a:off x="9810523" y="-629915"/>
                <a:ext cx="1138517" cy="269483"/>
              </a:xfrm>
              <a:prstGeom prst="rect">
                <a:avLst/>
              </a:prstGeom>
              <a:noFill/>
              <a:ln>
                <a:noFill/>
              </a:ln>
            </p:spPr>
            <p:txBody>
              <a:bodyPr wrap="square" rtlCol="0">
                <a:spAutoFit/>
              </a:bodyPr>
              <a:lstStyle/>
              <a:p>
                <a:pPr algn="r"/>
                <a:r>
                  <a:rPr lang="en-US" sz="1799" b="1" dirty="0">
                    <a:solidFill>
                      <a:schemeClr val="bg1"/>
                    </a:solidFill>
                  </a:rPr>
                  <a:t>$11.2B</a:t>
                </a:r>
              </a:p>
            </p:txBody>
          </p:sp>
        </p:grpSp>
        <p:sp>
          <p:nvSpPr>
            <p:cNvPr id="11" name="Pie 10"/>
            <p:cNvSpPr>
              <a:spLocks noChangeAspect="1"/>
            </p:cNvSpPr>
            <p:nvPr/>
          </p:nvSpPr>
          <p:spPr>
            <a:xfrm rot="8851824">
              <a:off x="2986289" y="1395570"/>
              <a:ext cx="3771065" cy="3771065"/>
            </a:xfrm>
            <a:prstGeom prst="pie">
              <a:avLst>
                <a:gd name="adj1" fmla="val 10946030"/>
                <a:gd name="adj2" fmla="val 13924539"/>
              </a:avLst>
            </a:prstGeom>
            <a:solidFill>
              <a:schemeClr val="accent1">
                <a:lumMod val="75000"/>
              </a:scheme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bg1"/>
                </a:solidFill>
              </a:endParaRPr>
            </a:p>
          </p:txBody>
        </p:sp>
        <p:sp>
          <p:nvSpPr>
            <p:cNvPr id="12" name="TextBox 11"/>
            <p:cNvSpPr txBox="1"/>
            <p:nvPr/>
          </p:nvSpPr>
          <p:spPr>
            <a:xfrm>
              <a:off x="5216837" y="2886187"/>
              <a:ext cx="1646699" cy="553998"/>
            </a:xfrm>
            <a:prstGeom prst="rect">
              <a:avLst/>
            </a:prstGeom>
            <a:noFill/>
          </p:spPr>
          <p:txBody>
            <a:bodyPr wrap="square" lIns="0" tIns="0" rIns="0" bIns="0" rtlCol="0">
              <a:spAutoFit/>
            </a:bodyPr>
            <a:lstStyle/>
            <a:p>
              <a:pPr algn="ctr">
                <a:lnSpc>
                  <a:spcPct val="90000"/>
                </a:lnSpc>
              </a:pPr>
              <a:r>
                <a:rPr lang="en-US" sz="2599" b="1" dirty="0">
                  <a:solidFill>
                    <a:schemeClr val="bg1"/>
                  </a:solidFill>
                </a:rPr>
                <a:t>$77.4 </a:t>
              </a:r>
            </a:p>
            <a:p>
              <a:pPr algn="ctr">
                <a:lnSpc>
                  <a:spcPct val="90000"/>
                </a:lnSpc>
              </a:pPr>
              <a:r>
                <a:rPr lang="en-US" sz="1400" cap="all" dirty="0">
                  <a:solidFill>
                    <a:schemeClr val="bg1"/>
                  </a:solidFill>
                </a:rPr>
                <a:t>Drug Spend</a:t>
              </a:r>
            </a:p>
          </p:txBody>
        </p:sp>
      </p:grpSp>
      <p:sp>
        <p:nvSpPr>
          <p:cNvPr id="15" name="Rectangle 14"/>
          <p:cNvSpPr/>
          <p:nvPr/>
        </p:nvSpPr>
        <p:spPr>
          <a:xfrm>
            <a:off x="2556239" y="3035411"/>
            <a:ext cx="2193312" cy="800011"/>
          </a:xfrm>
          <a:prstGeom prst="rect">
            <a:avLst/>
          </a:prstGeom>
        </p:spPr>
        <p:txBody>
          <a:bodyPr wrap="square">
            <a:spAutoFit/>
          </a:bodyPr>
          <a:lstStyle/>
          <a:p>
            <a:pPr algn="ctr"/>
            <a:r>
              <a:rPr lang="en-US" sz="3199" b="1" dirty="0">
                <a:solidFill>
                  <a:schemeClr val="bg1"/>
                </a:solidFill>
              </a:rPr>
              <a:t>$389M</a:t>
            </a:r>
          </a:p>
          <a:p>
            <a:pPr algn="ctr"/>
            <a:r>
              <a:rPr lang="en-US" sz="1400" cap="all" dirty="0">
                <a:solidFill>
                  <a:schemeClr val="bg1"/>
                </a:solidFill>
              </a:rPr>
              <a:t>Total spend </a:t>
            </a:r>
          </a:p>
        </p:txBody>
      </p:sp>
      <p:grpSp>
        <p:nvGrpSpPr>
          <p:cNvPr id="16" name="Group 15"/>
          <p:cNvGrpSpPr/>
          <p:nvPr/>
        </p:nvGrpSpPr>
        <p:grpSpPr>
          <a:xfrm>
            <a:off x="2664281" y="1528261"/>
            <a:ext cx="4839181" cy="3758638"/>
            <a:chOff x="2995661" y="1399956"/>
            <a:chExt cx="4840442" cy="3759617"/>
          </a:xfrm>
        </p:grpSpPr>
        <p:grpSp>
          <p:nvGrpSpPr>
            <p:cNvPr id="17" name="Group 9"/>
            <p:cNvGrpSpPr/>
            <p:nvPr/>
          </p:nvGrpSpPr>
          <p:grpSpPr>
            <a:xfrm>
              <a:off x="6330834" y="1663365"/>
              <a:ext cx="1505269" cy="641188"/>
              <a:chOff x="6465000" y="1899530"/>
              <a:chExt cx="1505269" cy="641188"/>
            </a:xfrm>
          </p:grpSpPr>
          <p:sp>
            <p:nvSpPr>
              <p:cNvPr id="19" name="Isosceles Triangle 7"/>
              <p:cNvSpPr/>
              <p:nvPr/>
            </p:nvSpPr>
            <p:spPr>
              <a:xfrm rot="14614721">
                <a:off x="6457384" y="2001162"/>
                <a:ext cx="547172" cy="531940"/>
              </a:xfrm>
              <a:custGeom>
                <a:avLst/>
                <a:gdLst>
                  <a:gd name="connsiteX0" fmla="*/ 0 w 863125"/>
                  <a:gd name="connsiteY0" fmla="*/ 536923 h 536923"/>
                  <a:gd name="connsiteX1" fmla="*/ 431563 w 863125"/>
                  <a:gd name="connsiteY1" fmla="*/ 0 h 536923"/>
                  <a:gd name="connsiteX2" fmla="*/ 863125 w 863125"/>
                  <a:gd name="connsiteY2" fmla="*/ 536923 h 536923"/>
                  <a:gd name="connsiteX3" fmla="*/ 0 w 863125"/>
                  <a:gd name="connsiteY3" fmla="*/ 536923 h 536923"/>
                  <a:gd name="connsiteX0" fmla="*/ 0 w 789198"/>
                  <a:gd name="connsiteY0" fmla="*/ 573655 h 573655"/>
                  <a:gd name="connsiteX1" fmla="*/ 357636 w 789198"/>
                  <a:gd name="connsiteY1" fmla="*/ 0 h 573655"/>
                  <a:gd name="connsiteX2" fmla="*/ 789198 w 789198"/>
                  <a:gd name="connsiteY2" fmla="*/ 536923 h 573655"/>
                  <a:gd name="connsiteX3" fmla="*/ 0 w 789198"/>
                  <a:gd name="connsiteY3" fmla="*/ 573655 h 573655"/>
                  <a:gd name="connsiteX0" fmla="*/ 0 w 639337"/>
                  <a:gd name="connsiteY0" fmla="*/ 314856 h 536923"/>
                  <a:gd name="connsiteX1" fmla="*/ 207775 w 639337"/>
                  <a:gd name="connsiteY1" fmla="*/ 0 h 536923"/>
                  <a:gd name="connsiteX2" fmla="*/ 639337 w 639337"/>
                  <a:gd name="connsiteY2" fmla="*/ 536923 h 536923"/>
                  <a:gd name="connsiteX3" fmla="*/ 0 w 639337"/>
                  <a:gd name="connsiteY3" fmla="*/ 314856 h 536923"/>
                  <a:gd name="connsiteX0" fmla="*/ 0 w 622455"/>
                  <a:gd name="connsiteY0" fmla="*/ 252337 h 536923"/>
                  <a:gd name="connsiteX1" fmla="*/ 190893 w 622455"/>
                  <a:gd name="connsiteY1" fmla="*/ 0 h 536923"/>
                  <a:gd name="connsiteX2" fmla="*/ 622455 w 622455"/>
                  <a:gd name="connsiteY2" fmla="*/ 536923 h 536923"/>
                  <a:gd name="connsiteX3" fmla="*/ 0 w 622455"/>
                  <a:gd name="connsiteY3" fmla="*/ 252337 h 536923"/>
                  <a:gd name="connsiteX0" fmla="*/ 0 w 607461"/>
                  <a:gd name="connsiteY0" fmla="*/ 286378 h 536923"/>
                  <a:gd name="connsiteX1" fmla="*/ 175899 w 607461"/>
                  <a:gd name="connsiteY1" fmla="*/ 0 h 536923"/>
                  <a:gd name="connsiteX2" fmla="*/ 607461 w 607461"/>
                  <a:gd name="connsiteY2" fmla="*/ 536923 h 536923"/>
                  <a:gd name="connsiteX3" fmla="*/ 0 w 607461"/>
                  <a:gd name="connsiteY3" fmla="*/ 286378 h 536923"/>
                  <a:gd name="connsiteX0" fmla="*/ 0 w 584343"/>
                  <a:gd name="connsiteY0" fmla="*/ 289478 h 536923"/>
                  <a:gd name="connsiteX1" fmla="*/ 152781 w 584343"/>
                  <a:gd name="connsiteY1" fmla="*/ 0 h 536923"/>
                  <a:gd name="connsiteX2" fmla="*/ 584343 w 584343"/>
                  <a:gd name="connsiteY2" fmla="*/ 536923 h 536923"/>
                  <a:gd name="connsiteX3" fmla="*/ 0 w 584343"/>
                  <a:gd name="connsiteY3" fmla="*/ 289478 h 536923"/>
                  <a:gd name="connsiteX0" fmla="*/ 0 w 359722"/>
                  <a:gd name="connsiteY0" fmla="*/ 289478 h 601754"/>
                  <a:gd name="connsiteX1" fmla="*/ 152781 w 359722"/>
                  <a:gd name="connsiteY1" fmla="*/ 0 h 601754"/>
                  <a:gd name="connsiteX2" fmla="*/ 359722 w 359722"/>
                  <a:gd name="connsiteY2" fmla="*/ 601754 h 601754"/>
                  <a:gd name="connsiteX3" fmla="*/ 0 w 359722"/>
                  <a:gd name="connsiteY3" fmla="*/ 289478 h 601754"/>
                  <a:gd name="connsiteX0" fmla="*/ 0 w 357127"/>
                  <a:gd name="connsiteY0" fmla="*/ 289478 h 583661"/>
                  <a:gd name="connsiteX1" fmla="*/ 152781 w 357127"/>
                  <a:gd name="connsiteY1" fmla="*/ 0 h 583661"/>
                  <a:gd name="connsiteX2" fmla="*/ 357127 w 357127"/>
                  <a:gd name="connsiteY2" fmla="*/ 583661 h 583661"/>
                  <a:gd name="connsiteX3" fmla="*/ 0 w 357127"/>
                  <a:gd name="connsiteY3" fmla="*/ 289478 h 583661"/>
                  <a:gd name="connsiteX0" fmla="*/ 0 w 357127"/>
                  <a:gd name="connsiteY0" fmla="*/ 293151 h 587334"/>
                  <a:gd name="connsiteX1" fmla="*/ 267703 w 357127"/>
                  <a:gd name="connsiteY1" fmla="*/ 0 h 587334"/>
                  <a:gd name="connsiteX2" fmla="*/ 357127 w 357127"/>
                  <a:gd name="connsiteY2" fmla="*/ 587334 h 587334"/>
                  <a:gd name="connsiteX3" fmla="*/ 0 w 357127"/>
                  <a:gd name="connsiteY3" fmla="*/ 293151 h 587334"/>
                  <a:gd name="connsiteX0" fmla="*/ 0 w 357127"/>
                  <a:gd name="connsiteY0" fmla="*/ 293151 h 587334"/>
                  <a:gd name="connsiteX1" fmla="*/ 51914 w 357127"/>
                  <a:gd name="connsiteY1" fmla="*/ 77308 h 587334"/>
                  <a:gd name="connsiteX2" fmla="*/ 267703 w 357127"/>
                  <a:gd name="connsiteY2" fmla="*/ 0 h 587334"/>
                  <a:gd name="connsiteX3" fmla="*/ 357127 w 357127"/>
                  <a:gd name="connsiteY3" fmla="*/ 587334 h 587334"/>
                  <a:gd name="connsiteX4" fmla="*/ 0 w 357127"/>
                  <a:gd name="connsiteY4" fmla="*/ 293151 h 587334"/>
                  <a:gd name="connsiteX0" fmla="*/ 0 w 357127"/>
                  <a:gd name="connsiteY0" fmla="*/ 285747 h 579930"/>
                  <a:gd name="connsiteX1" fmla="*/ 51914 w 357127"/>
                  <a:gd name="connsiteY1" fmla="*/ 69904 h 579930"/>
                  <a:gd name="connsiteX2" fmla="*/ 279912 w 357127"/>
                  <a:gd name="connsiteY2" fmla="*/ 0 h 579930"/>
                  <a:gd name="connsiteX3" fmla="*/ 357127 w 357127"/>
                  <a:gd name="connsiteY3" fmla="*/ 579930 h 579930"/>
                  <a:gd name="connsiteX4" fmla="*/ 0 w 357127"/>
                  <a:gd name="connsiteY4" fmla="*/ 285747 h 579930"/>
                  <a:gd name="connsiteX0" fmla="*/ 0 w 357127"/>
                  <a:gd name="connsiteY0" fmla="*/ 237757 h 531940"/>
                  <a:gd name="connsiteX1" fmla="*/ 51914 w 357127"/>
                  <a:gd name="connsiteY1" fmla="*/ 21914 h 531940"/>
                  <a:gd name="connsiteX2" fmla="*/ 153775 w 357127"/>
                  <a:gd name="connsiteY2" fmla="*/ 0 h 531940"/>
                  <a:gd name="connsiteX3" fmla="*/ 357127 w 357127"/>
                  <a:gd name="connsiteY3" fmla="*/ 531940 h 531940"/>
                  <a:gd name="connsiteX4" fmla="*/ 0 w 357127"/>
                  <a:gd name="connsiteY4" fmla="*/ 237757 h 531940"/>
                  <a:gd name="connsiteX0" fmla="*/ 0 w 357127"/>
                  <a:gd name="connsiteY0" fmla="*/ 237757 h 531940"/>
                  <a:gd name="connsiteX1" fmla="*/ 51914 w 357127"/>
                  <a:gd name="connsiteY1" fmla="*/ 21914 h 531940"/>
                  <a:gd name="connsiteX2" fmla="*/ 153775 w 357127"/>
                  <a:gd name="connsiteY2" fmla="*/ 0 h 531940"/>
                  <a:gd name="connsiteX3" fmla="*/ 136028 w 357127"/>
                  <a:gd name="connsiteY3" fmla="*/ 24759 h 531940"/>
                  <a:gd name="connsiteX4" fmla="*/ 357127 w 357127"/>
                  <a:gd name="connsiteY4" fmla="*/ 531940 h 531940"/>
                  <a:gd name="connsiteX5" fmla="*/ 0 w 357127"/>
                  <a:gd name="connsiteY5" fmla="*/ 237757 h 531940"/>
                  <a:gd name="connsiteX0" fmla="*/ 0 w 329948"/>
                  <a:gd name="connsiteY0" fmla="*/ 257117 h 531940"/>
                  <a:gd name="connsiteX1" fmla="*/ 24735 w 329948"/>
                  <a:gd name="connsiteY1" fmla="*/ 21914 h 531940"/>
                  <a:gd name="connsiteX2" fmla="*/ 126596 w 329948"/>
                  <a:gd name="connsiteY2" fmla="*/ 0 h 531940"/>
                  <a:gd name="connsiteX3" fmla="*/ 108849 w 329948"/>
                  <a:gd name="connsiteY3" fmla="*/ 24759 h 531940"/>
                  <a:gd name="connsiteX4" fmla="*/ 329948 w 329948"/>
                  <a:gd name="connsiteY4" fmla="*/ 531940 h 531940"/>
                  <a:gd name="connsiteX5" fmla="*/ 0 w 329948"/>
                  <a:gd name="connsiteY5" fmla="*/ 257117 h 531940"/>
                  <a:gd name="connsiteX0" fmla="*/ 0 w 329894"/>
                  <a:gd name="connsiteY0" fmla="*/ 293629 h 531940"/>
                  <a:gd name="connsiteX1" fmla="*/ 24681 w 329894"/>
                  <a:gd name="connsiteY1" fmla="*/ 21914 h 531940"/>
                  <a:gd name="connsiteX2" fmla="*/ 126542 w 329894"/>
                  <a:gd name="connsiteY2" fmla="*/ 0 h 531940"/>
                  <a:gd name="connsiteX3" fmla="*/ 108795 w 329894"/>
                  <a:gd name="connsiteY3" fmla="*/ 24759 h 531940"/>
                  <a:gd name="connsiteX4" fmla="*/ 329894 w 329894"/>
                  <a:gd name="connsiteY4" fmla="*/ 531940 h 531940"/>
                  <a:gd name="connsiteX5" fmla="*/ 0 w 329894"/>
                  <a:gd name="connsiteY5" fmla="*/ 293629 h 531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9894" h="531940">
                    <a:moveTo>
                      <a:pt x="0" y="293629"/>
                    </a:moveTo>
                    <a:cubicBezTo>
                      <a:pt x="2431" y="292738"/>
                      <a:pt x="22250" y="22805"/>
                      <a:pt x="24681" y="21914"/>
                    </a:cubicBezTo>
                    <a:lnTo>
                      <a:pt x="126542" y="0"/>
                    </a:lnTo>
                    <a:cubicBezTo>
                      <a:pt x="127039" y="2902"/>
                      <a:pt x="108298" y="21857"/>
                      <a:pt x="108795" y="24759"/>
                    </a:cubicBezTo>
                    <a:lnTo>
                      <a:pt x="329894" y="531940"/>
                    </a:lnTo>
                    <a:lnTo>
                      <a:pt x="0" y="293629"/>
                    </a:lnTo>
                    <a:close/>
                  </a:path>
                </a:pathLst>
              </a:custGeom>
              <a:gradFill>
                <a:gsLst>
                  <a:gs pos="100000">
                    <a:schemeClr val="accent5"/>
                  </a:gs>
                  <a:gs pos="0">
                    <a:schemeClr val="accent1">
                      <a:tint val="44500"/>
                      <a:satMod val="160000"/>
                    </a:schemeClr>
                  </a:gs>
                  <a:gs pos="100000">
                    <a:schemeClr val="accent1">
                      <a:tint val="23500"/>
                      <a:satMod val="160000"/>
                    </a:schemeClr>
                  </a:gs>
                </a:gsLst>
                <a:lin ang="5400000" scaled="0"/>
              </a:gradFill>
              <a:ln>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199" b="1" dirty="0">
                  <a:solidFill>
                    <a:schemeClr val="bg1"/>
                  </a:solidFill>
                </a:endParaRPr>
              </a:p>
            </p:txBody>
          </p:sp>
          <p:sp>
            <p:nvSpPr>
              <p:cNvPr id="20" name="TextBox 19"/>
              <p:cNvSpPr txBox="1"/>
              <p:nvPr/>
            </p:nvSpPr>
            <p:spPr>
              <a:xfrm>
                <a:off x="6846998" y="1899530"/>
                <a:ext cx="1123271" cy="609398"/>
              </a:xfrm>
              <a:prstGeom prst="rect">
                <a:avLst/>
              </a:prstGeom>
              <a:solidFill>
                <a:schemeClr val="accent5"/>
              </a:solidFill>
            </p:spPr>
            <p:txBody>
              <a:bodyPr wrap="square" lIns="27425" tIns="27425" rIns="27425" bIns="27425" rtlCol="0">
                <a:spAutoFit/>
              </a:bodyPr>
              <a:lstStyle/>
              <a:p>
                <a:pPr>
                  <a:lnSpc>
                    <a:spcPct val="90000"/>
                  </a:lnSpc>
                </a:pPr>
                <a:r>
                  <a:rPr lang="en-US" sz="2599" b="1" dirty="0">
                    <a:solidFill>
                      <a:schemeClr val="bg1"/>
                    </a:solidFill>
                  </a:rPr>
                  <a:t>$7.7M</a:t>
                </a:r>
                <a:r>
                  <a:rPr lang="en-US" sz="2799" b="1" dirty="0">
                    <a:solidFill>
                      <a:schemeClr val="bg1"/>
                    </a:solidFill>
                  </a:rPr>
                  <a:t/>
                </a:r>
                <a:br>
                  <a:rPr lang="en-US" sz="2799" b="1" dirty="0">
                    <a:solidFill>
                      <a:schemeClr val="bg1"/>
                    </a:solidFill>
                  </a:rPr>
                </a:br>
                <a:r>
                  <a:rPr lang="en-US" sz="1400" cap="all" dirty="0">
                    <a:solidFill>
                      <a:schemeClr val="bg1"/>
                    </a:solidFill>
                  </a:rPr>
                  <a:t>Inflation</a:t>
                </a:r>
                <a:endParaRPr lang="en-US" sz="1200" cap="all" dirty="0">
                  <a:solidFill>
                    <a:schemeClr val="bg1"/>
                  </a:solidFill>
                </a:endParaRPr>
              </a:p>
            </p:txBody>
          </p:sp>
        </p:grpSp>
        <p:sp>
          <p:nvSpPr>
            <p:cNvPr id="18" name="Pie 17"/>
            <p:cNvSpPr>
              <a:spLocks noChangeAspect="1"/>
            </p:cNvSpPr>
            <p:nvPr/>
          </p:nvSpPr>
          <p:spPr>
            <a:xfrm rot="8700332">
              <a:off x="2995661" y="1399956"/>
              <a:ext cx="3759617" cy="3759617"/>
            </a:xfrm>
            <a:prstGeom prst="pie">
              <a:avLst>
                <a:gd name="adj1" fmla="val 10814845"/>
                <a:gd name="adj2" fmla="val 11122552"/>
              </a:avLst>
            </a:prstGeom>
            <a:solidFill>
              <a:schemeClr val="accent5"/>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bg1"/>
                </a:solidFill>
              </a:endParaRPr>
            </a:p>
          </p:txBody>
        </p:sp>
      </p:grpSp>
      <p:grpSp>
        <p:nvGrpSpPr>
          <p:cNvPr id="21" name="Group 19"/>
          <p:cNvGrpSpPr/>
          <p:nvPr/>
        </p:nvGrpSpPr>
        <p:grpSpPr>
          <a:xfrm>
            <a:off x="493098" y="1523728"/>
            <a:ext cx="5932871" cy="3770083"/>
            <a:chOff x="823913" y="1395422"/>
            <a:chExt cx="5934416" cy="3771065"/>
          </a:xfrm>
        </p:grpSpPr>
        <p:sp>
          <p:nvSpPr>
            <p:cNvPr id="22" name="Rectangle 14"/>
            <p:cNvSpPr/>
            <p:nvPr/>
          </p:nvSpPr>
          <p:spPr>
            <a:xfrm>
              <a:off x="2659879" y="2711950"/>
              <a:ext cx="498611" cy="1028809"/>
            </a:xfrm>
            <a:custGeom>
              <a:avLst/>
              <a:gdLst>
                <a:gd name="connsiteX0" fmla="*/ 0 w 355955"/>
                <a:gd name="connsiteY0" fmla="*/ 0 h 1200329"/>
                <a:gd name="connsiteX1" fmla="*/ 355955 w 355955"/>
                <a:gd name="connsiteY1" fmla="*/ 0 h 1200329"/>
                <a:gd name="connsiteX2" fmla="*/ 355955 w 355955"/>
                <a:gd name="connsiteY2" fmla="*/ 1200329 h 1200329"/>
                <a:gd name="connsiteX3" fmla="*/ 0 w 355955"/>
                <a:gd name="connsiteY3" fmla="*/ 1200329 h 1200329"/>
                <a:gd name="connsiteX4" fmla="*/ 0 w 355955"/>
                <a:gd name="connsiteY4" fmla="*/ 0 h 1200329"/>
                <a:gd name="connsiteX0" fmla="*/ 0 w 355955"/>
                <a:gd name="connsiteY0" fmla="*/ 0 h 1200329"/>
                <a:gd name="connsiteX1" fmla="*/ 355955 w 355955"/>
                <a:gd name="connsiteY1" fmla="*/ 381000 h 1200329"/>
                <a:gd name="connsiteX2" fmla="*/ 355955 w 355955"/>
                <a:gd name="connsiteY2" fmla="*/ 1200329 h 1200329"/>
                <a:gd name="connsiteX3" fmla="*/ 0 w 355955"/>
                <a:gd name="connsiteY3" fmla="*/ 1200329 h 1200329"/>
                <a:gd name="connsiteX4" fmla="*/ 0 w 355955"/>
                <a:gd name="connsiteY4" fmla="*/ 0 h 1200329"/>
                <a:gd name="connsiteX0" fmla="*/ 0 w 355955"/>
                <a:gd name="connsiteY0" fmla="*/ 0 h 1200329"/>
                <a:gd name="connsiteX1" fmla="*/ 355955 w 355955"/>
                <a:gd name="connsiteY1" fmla="*/ 381000 h 1200329"/>
                <a:gd name="connsiteX2" fmla="*/ 355955 w 355955"/>
                <a:gd name="connsiteY2" fmla="*/ 864573 h 1200329"/>
                <a:gd name="connsiteX3" fmla="*/ 0 w 355955"/>
                <a:gd name="connsiteY3" fmla="*/ 1200329 h 1200329"/>
                <a:gd name="connsiteX4" fmla="*/ 0 w 355955"/>
                <a:gd name="connsiteY4" fmla="*/ 0 h 1200329"/>
                <a:gd name="connsiteX0" fmla="*/ 0 w 355955"/>
                <a:gd name="connsiteY0" fmla="*/ 0 h 1200329"/>
                <a:gd name="connsiteX1" fmla="*/ 344111 w 355955"/>
                <a:gd name="connsiteY1" fmla="*/ 521245 h 1200329"/>
                <a:gd name="connsiteX2" fmla="*/ 355955 w 355955"/>
                <a:gd name="connsiteY2" fmla="*/ 864573 h 1200329"/>
                <a:gd name="connsiteX3" fmla="*/ 0 w 355955"/>
                <a:gd name="connsiteY3" fmla="*/ 1200329 h 1200329"/>
                <a:gd name="connsiteX4" fmla="*/ 0 w 355955"/>
                <a:gd name="connsiteY4" fmla="*/ 0 h 1200329"/>
                <a:gd name="connsiteX0" fmla="*/ 0 w 344111"/>
                <a:gd name="connsiteY0" fmla="*/ 0 h 1200329"/>
                <a:gd name="connsiteX1" fmla="*/ 344111 w 344111"/>
                <a:gd name="connsiteY1" fmla="*/ 521245 h 1200329"/>
                <a:gd name="connsiteX2" fmla="*/ 320421 w 344111"/>
                <a:gd name="connsiteY2" fmla="*/ 769206 h 1200329"/>
                <a:gd name="connsiteX3" fmla="*/ 0 w 344111"/>
                <a:gd name="connsiteY3" fmla="*/ 1200329 h 1200329"/>
                <a:gd name="connsiteX4" fmla="*/ 0 w 344111"/>
                <a:gd name="connsiteY4" fmla="*/ 0 h 1200329"/>
                <a:gd name="connsiteX0" fmla="*/ 0 w 320421"/>
                <a:gd name="connsiteY0" fmla="*/ 0 h 1200329"/>
                <a:gd name="connsiteX1" fmla="*/ 288782 w 320421"/>
                <a:gd name="connsiteY1" fmla="*/ 583309 h 1200329"/>
                <a:gd name="connsiteX2" fmla="*/ 320421 w 320421"/>
                <a:gd name="connsiteY2" fmla="*/ 769206 h 1200329"/>
                <a:gd name="connsiteX3" fmla="*/ 0 w 320421"/>
                <a:gd name="connsiteY3" fmla="*/ 1200329 h 1200329"/>
                <a:gd name="connsiteX4" fmla="*/ 0 w 320421"/>
                <a:gd name="connsiteY4" fmla="*/ 0 h 1200329"/>
                <a:gd name="connsiteX0" fmla="*/ 0 w 308773"/>
                <a:gd name="connsiteY0" fmla="*/ 0 h 1200329"/>
                <a:gd name="connsiteX1" fmla="*/ 288782 w 308773"/>
                <a:gd name="connsiteY1" fmla="*/ 583309 h 1200329"/>
                <a:gd name="connsiteX2" fmla="*/ 308773 w 308773"/>
                <a:gd name="connsiteY2" fmla="*/ 674043 h 1200329"/>
                <a:gd name="connsiteX3" fmla="*/ 0 w 308773"/>
                <a:gd name="connsiteY3" fmla="*/ 1200329 h 1200329"/>
                <a:gd name="connsiteX4" fmla="*/ 0 w 308773"/>
                <a:gd name="connsiteY4" fmla="*/ 0 h 1200329"/>
                <a:gd name="connsiteX0" fmla="*/ 0 w 308773"/>
                <a:gd name="connsiteY0" fmla="*/ 0 h 1041762"/>
                <a:gd name="connsiteX1" fmla="*/ 288782 w 308773"/>
                <a:gd name="connsiteY1" fmla="*/ 583309 h 1041762"/>
                <a:gd name="connsiteX2" fmla="*/ 308773 w 308773"/>
                <a:gd name="connsiteY2" fmla="*/ 674043 h 1041762"/>
                <a:gd name="connsiteX3" fmla="*/ 3720 w 308773"/>
                <a:gd name="connsiteY3" fmla="*/ 1041762 h 1041762"/>
                <a:gd name="connsiteX4" fmla="*/ 0 w 308773"/>
                <a:gd name="connsiteY4" fmla="*/ 0 h 1041762"/>
                <a:gd name="connsiteX0" fmla="*/ 11160 w 319933"/>
                <a:gd name="connsiteY0" fmla="*/ 0 h 1031191"/>
                <a:gd name="connsiteX1" fmla="*/ 299942 w 319933"/>
                <a:gd name="connsiteY1" fmla="*/ 583309 h 1031191"/>
                <a:gd name="connsiteX2" fmla="*/ 319933 w 319933"/>
                <a:gd name="connsiteY2" fmla="*/ 674043 h 1031191"/>
                <a:gd name="connsiteX3" fmla="*/ 0 w 319933"/>
                <a:gd name="connsiteY3" fmla="*/ 1031191 h 1031191"/>
                <a:gd name="connsiteX4" fmla="*/ 11160 w 319933"/>
                <a:gd name="connsiteY4" fmla="*/ 0 h 1031191"/>
                <a:gd name="connsiteX0" fmla="*/ 9484 w 318257"/>
                <a:gd name="connsiteY0" fmla="*/ 0 h 1102628"/>
                <a:gd name="connsiteX1" fmla="*/ 298266 w 318257"/>
                <a:gd name="connsiteY1" fmla="*/ 583309 h 1102628"/>
                <a:gd name="connsiteX2" fmla="*/ 318257 w 318257"/>
                <a:gd name="connsiteY2" fmla="*/ 674043 h 1102628"/>
                <a:gd name="connsiteX3" fmla="*/ 0 w 318257"/>
                <a:gd name="connsiteY3" fmla="*/ 1102628 h 1102628"/>
                <a:gd name="connsiteX4" fmla="*/ 9484 w 318257"/>
                <a:gd name="connsiteY4" fmla="*/ 0 h 1102628"/>
                <a:gd name="connsiteX0" fmla="*/ 4456 w 313229"/>
                <a:gd name="connsiteY0" fmla="*/ 0 h 1090722"/>
                <a:gd name="connsiteX1" fmla="*/ 293238 w 313229"/>
                <a:gd name="connsiteY1" fmla="*/ 583309 h 1090722"/>
                <a:gd name="connsiteX2" fmla="*/ 313229 w 313229"/>
                <a:gd name="connsiteY2" fmla="*/ 674043 h 1090722"/>
                <a:gd name="connsiteX3" fmla="*/ 0 w 313229"/>
                <a:gd name="connsiteY3" fmla="*/ 1090722 h 1090722"/>
                <a:gd name="connsiteX4" fmla="*/ 4456 w 313229"/>
                <a:gd name="connsiteY4" fmla="*/ 0 h 1090722"/>
                <a:gd name="connsiteX0" fmla="*/ 851 w 314652"/>
                <a:gd name="connsiteY0" fmla="*/ 0 h 1028809"/>
                <a:gd name="connsiteX1" fmla="*/ 294661 w 314652"/>
                <a:gd name="connsiteY1" fmla="*/ 521396 h 1028809"/>
                <a:gd name="connsiteX2" fmla="*/ 314652 w 314652"/>
                <a:gd name="connsiteY2" fmla="*/ 612130 h 1028809"/>
                <a:gd name="connsiteX3" fmla="*/ 1423 w 314652"/>
                <a:gd name="connsiteY3" fmla="*/ 1028809 h 1028809"/>
                <a:gd name="connsiteX4" fmla="*/ 851 w 314652"/>
                <a:gd name="connsiteY4" fmla="*/ 0 h 10288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652" h="1028809">
                  <a:moveTo>
                    <a:pt x="851" y="0"/>
                  </a:moveTo>
                  <a:lnTo>
                    <a:pt x="294661" y="521396"/>
                  </a:lnTo>
                  <a:lnTo>
                    <a:pt x="314652" y="612130"/>
                  </a:lnTo>
                  <a:lnTo>
                    <a:pt x="1423" y="1028809"/>
                  </a:lnTo>
                  <a:cubicBezTo>
                    <a:pt x="4584" y="661266"/>
                    <a:pt x="-2310" y="367543"/>
                    <a:pt x="851" y="0"/>
                  </a:cubicBezTo>
                  <a:close/>
                </a:path>
              </a:pathLst>
            </a:custGeom>
            <a:gradFill flip="none" rotWithShape="1">
              <a:gsLst>
                <a:gs pos="0">
                  <a:schemeClr val="accent3"/>
                </a:gs>
                <a:gs pos="100000">
                  <a:schemeClr val="bg1"/>
                </a:gs>
              </a:gsLst>
              <a:lin ang="0" scaled="1"/>
              <a:tileRect/>
            </a:gradFill>
            <a:ln>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199" b="1" dirty="0">
                <a:solidFill>
                  <a:schemeClr val="bg1"/>
                </a:solidFill>
              </a:endParaRPr>
            </a:p>
          </p:txBody>
        </p:sp>
        <p:sp>
          <p:nvSpPr>
            <p:cNvPr id="23" name="Rectangle 22"/>
            <p:cNvSpPr/>
            <p:nvPr/>
          </p:nvSpPr>
          <p:spPr>
            <a:xfrm>
              <a:off x="823913" y="2709562"/>
              <a:ext cx="1844320" cy="1034129"/>
            </a:xfrm>
            <a:prstGeom prst="rect">
              <a:avLst/>
            </a:prstGeom>
            <a:solidFill>
              <a:schemeClr val="accent3">
                <a:lumMod val="75000"/>
              </a:schemeClr>
            </a:solidFill>
          </p:spPr>
          <p:txBody>
            <a:bodyPr wrap="square">
              <a:spAutoFit/>
            </a:bodyPr>
            <a:lstStyle/>
            <a:p>
              <a:pPr algn="ctr">
                <a:lnSpc>
                  <a:spcPct val="90000"/>
                </a:lnSpc>
              </a:pPr>
              <a:r>
                <a:rPr lang="en-US" sz="2599" b="1" dirty="0">
                  <a:solidFill>
                    <a:schemeClr val="bg1"/>
                  </a:solidFill>
                </a:rPr>
                <a:t>$16.7M </a:t>
              </a:r>
              <a:br>
                <a:rPr lang="en-US" sz="2599" b="1" dirty="0">
                  <a:solidFill>
                    <a:schemeClr val="bg1"/>
                  </a:solidFill>
                </a:rPr>
              </a:br>
              <a:r>
                <a:rPr lang="en-US" sz="1400" cap="all" dirty="0">
                  <a:solidFill>
                    <a:schemeClr val="bg1"/>
                  </a:solidFill>
                </a:rPr>
                <a:t>savings from improved adherence</a:t>
              </a:r>
            </a:p>
          </p:txBody>
        </p:sp>
        <p:sp>
          <p:nvSpPr>
            <p:cNvPr id="24" name="Pie 23"/>
            <p:cNvSpPr>
              <a:spLocks noChangeAspect="1"/>
            </p:cNvSpPr>
            <p:nvPr/>
          </p:nvSpPr>
          <p:spPr>
            <a:xfrm rot="20668369">
              <a:off x="2987264" y="1395422"/>
              <a:ext cx="3771065" cy="3771065"/>
            </a:xfrm>
            <a:prstGeom prst="pie">
              <a:avLst>
                <a:gd name="adj1" fmla="val 11413672"/>
                <a:gd name="adj2" fmla="val 12060664"/>
              </a:avLst>
            </a:prstGeom>
            <a:pattFill prst="wdDnDiag">
              <a:fgClr>
                <a:schemeClr val="accent3">
                  <a:lumMod val="75000"/>
                </a:schemeClr>
              </a:fgClr>
              <a:bgClr>
                <a:schemeClr val="bg1"/>
              </a:bgClr>
            </a:patt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bg1"/>
                </a:solidFill>
              </a:endParaRPr>
            </a:p>
          </p:txBody>
        </p:sp>
      </p:grpSp>
      <p:sp>
        <p:nvSpPr>
          <p:cNvPr id="25" name="TextBox 24"/>
          <p:cNvSpPr txBox="1"/>
          <p:nvPr/>
        </p:nvSpPr>
        <p:spPr>
          <a:xfrm>
            <a:off x="6661043" y="4093642"/>
            <a:ext cx="2768546" cy="830997"/>
          </a:xfrm>
          <a:prstGeom prst="rect">
            <a:avLst/>
          </a:prstGeom>
          <a:noFill/>
        </p:spPr>
        <p:txBody>
          <a:bodyPr wrap="square" lIns="0" tIns="0" rIns="0" bIns="0" rtlCol="0">
            <a:spAutoFit/>
          </a:bodyPr>
          <a:lstStyle/>
          <a:p>
            <a:r>
              <a:rPr lang="en-US" dirty="0" smtClean="0"/>
              <a:t>Health care costs</a:t>
            </a:r>
            <a:br>
              <a:rPr lang="en-US" dirty="0" smtClean="0"/>
            </a:br>
            <a:r>
              <a:rPr lang="en-US" dirty="0" smtClean="0"/>
              <a:t>for a 100K life </a:t>
            </a:r>
            <a:br>
              <a:rPr lang="en-US" dirty="0" smtClean="0"/>
            </a:br>
            <a:r>
              <a:rPr lang="en-US" dirty="0" smtClean="0"/>
              <a:t>commercial client</a:t>
            </a:r>
          </a:p>
        </p:txBody>
      </p:sp>
      <p:sp>
        <p:nvSpPr>
          <p:cNvPr id="26" name="Text Placeholder 8"/>
          <p:cNvSpPr txBox="1">
            <a:spLocks/>
          </p:cNvSpPr>
          <p:nvPr/>
        </p:nvSpPr>
        <p:spPr>
          <a:xfrm>
            <a:off x="539466" y="5567791"/>
            <a:ext cx="8279063" cy="527515"/>
          </a:xfrm>
          <a:prstGeom prst="rect">
            <a:avLst/>
          </a:prstGeom>
          <a:solidFill>
            <a:schemeClr val="tx2"/>
          </a:solidFill>
        </p:spPr>
        <p:txBody>
          <a:bodyPr anchor="ctr" anchorCtr="0"/>
          <a:lstStyle>
            <a:lvl1pPr marL="0" indent="0" algn="l" defTabSz="457200" rtl="0" eaLnBrk="1" latinLnBrk="0" hangingPunct="1">
              <a:spcBef>
                <a:spcPts val="1800"/>
              </a:spcBef>
              <a:buClr>
                <a:schemeClr val="tx2"/>
              </a:buClr>
              <a:buFont typeface="Arial"/>
              <a:buNone/>
              <a:defRPr sz="2000" b="1" kern="1200">
                <a:solidFill>
                  <a:schemeClr val="tx1"/>
                </a:solidFill>
                <a:latin typeface="+mn-lt"/>
                <a:ea typeface="+mn-ea"/>
                <a:cs typeface="+mn-cs"/>
              </a:defRPr>
            </a:lvl1pPr>
            <a:lvl2pPr marL="228600" indent="-228600" algn="l" defTabSz="457200" rtl="0" eaLnBrk="1" latinLnBrk="0" hangingPunct="1">
              <a:spcBef>
                <a:spcPts val="1200"/>
              </a:spcBef>
              <a:buClr>
                <a:schemeClr val="tx1"/>
              </a:buClr>
              <a:buFont typeface="Arial"/>
              <a:buChar char="•"/>
              <a:defRPr sz="2000" kern="1200">
                <a:solidFill>
                  <a:schemeClr val="tx1"/>
                </a:solidFill>
                <a:latin typeface="+mn-lt"/>
                <a:ea typeface="+mn-ea"/>
                <a:cs typeface="+mn-cs"/>
              </a:defRPr>
            </a:lvl2pPr>
            <a:lvl3pPr marL="548640" indent="-228600" algn="l" defTabSz="457200" rtl="0" eaLnBrk="1" latinLnBrk="0" hangingPunct="1">
              <a:spcBef>
                <a:spcPts val="600"/>
              </a:spcBef>
              <a:buClr>
                <a:schemeClr val="tx1"/>
              </a:buClr>
              <a:buFont typeface="Lucida Grande"/>
              <a:buChar char="–"/>
              <a:defRPr sz="1800" kern="1200">
                <a:solidFill>
                  <a:schemeClr val="tx1"/>
                </a:solidFill>
                <a:latin typeface="+mn-lt"/>
                <a:ea typeface="+mn-ea"/>
                <a:cs typeface="+mn-cs"/>
              </a:defRPr>
            </a:lvl3pPr>
            <a:lvl4pPr marL="914400" indent="-228600" algn="l" defTabSz="457200" rtl="0" eaLnBrk="1" latinLnBrk="0" hangingPunct="1">
              <a:spcBef>
                <a:spcPts val="600"/>
              </a:spcBef>
              <a:buClr>
                <a:schemeClr val="tx1"/>
              </a:buClr>
              <a:buFont typeface="Arial"/>
              <a:buChar char="•"/>
              <a:defRPr sz="1600" kern="1200">
                <a:solidFill>
                  <a:schemeClr val="tx1"/>
                </a:solidFill>
                <a:latin typeface="+mn-lt"/>
                <a:ea typeface="+mn-ea"/>
                <a:cs typeface="+mn-cs"/>
              </a:defRPr>
            </a:lvl4pPr>
            <a:lvl5pPr marL="1234440" indent="-182880" algn="l" defTabSz="457200" rtl="0" eaLnBrk="1" latinLnBrk="0" hangingPunct="1">
              <a:spcBef>
                <a:spcPts val="300"/>
              </a:spcBef>
              <a:buClr>
                <a:schemeClr val="tx1"/>
              </a:buClr>
              <a:buFont typeface="Arial" pitchFamily="34" charset="0"/>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US" sz="1799" dirty="0">
                <a:solidFill>
                  <a:schemeClr val="bg1"/>
                </a:solidFill>
              </a:rPr>
              <a:t>Need lowest net cost and improved health</a:t>
            </a:r>
          </a:p>
        </p:txBody>
      </p:sp>
    </p:spTree>
    <p:extLst>
      <p:ext uri="{BB962C8B-B14F-4D97-AF65-F5344CB8AC3E}">
        <p14:creationId xmlns="" xmlns:p14="http://schemas.microsoft.com/office/powerpoint/2010/main" val="16998973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8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64" presetClass="path" presetSubtype="0" accel="50000" decel="50000" fill="hold" grpId="0" nodeType="clickEffect">
                                  <p:stCondLst>
                                    <p:cond delay="0"/>
                                  </p:stCondLst>
                                  <p:childTnLst>
                                    <p:animMotion origin="layout" path="M -3.88889E-6 -4.07407E-6 L 0.06493 -0.15625 " pathEditMode="relative" rAng="0" ptsTypes="AA">
                                      <p:cBhvr>
                                        <p:cTn id="11" dur="900" fill="hold"/>
                                        <p:tgtEl>
                                          <p:spTgt spid="15"/>
                                        </p:tgtEl>
                                        <p:attrNameLst>
                                          <p:attrName>ppt_x</p:attrName>
                                          <p:attrName>ppt_y</p:attrName>
                                        </p:attrNameLst>
                                      </p:cBhvr>
                                      <p:rCtr x="3247" y="-7824"/>
                                    </p:animMotion>
                                  </p:childTnLst>
                                </p:cTn>
                              </p:par>
                            </p:childTnLst>
                          </p:cTn>
                        </p:par>
                        <p:par>
                          <p:cTn id="12" fill="hold">
                            <p:stCondLst>
                              <p:cond delay="900"/>
                            </p:stCondLst>
                            <p:childTnLst>
                              <p:par>
                                <p:cTn id="13" presetID="22" presetClass="entr" presetSubtype="2"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right)">
                                      <p:cBhvr>
                                        <p:cTn id="15" dur="800"/>
                                        <p:tgtEl>
                                          <p:spTgt spid="21"/>
                                        </p:tgtEl>
                                      </p:cBhvr>
                                    </p:animEffect>
                                  </p:childTnLst>
                                </p:cTn>
                              </p:par>
                            </p:childTnLst>
                          </p:cTn>
                        </p:par>
                        <p:par>
                          <p:cTn id="16" fill="hold">
                            <p:stCondLst>
                              <p:cond delay="1700"/>
                            </p:stCondLst>
                            <p:childTnLst>
                              <p:par>
                                <p:cTn id="17" presetID="22" presetClass="entr" presetSubtype="8" fill="hold" grpId="0" nodeType="afterEffect">
                                  <p:stCondLst>
                                    <p:cond delay="0"/>
                                  </p:stCondLst>
                                  <p:childTnLst>
                                    <p:set>
                                      <p:cBhvr>
                                        <p:cTn id="18" dur="1" fill="hold">
                                          <p:stCondLst>
                                            <p:cond delay="0"/>
                                          </p:stCondLst>
                                        </p:cTn>
                                        <p:tgtEl>
                                          <p:spTgt spid="26">
                                            <p:bg/>
                                          </p:spTgt>
                                        </p:tgtEl>
                                        <p:attrNameLst>
                                          <p:attrName>style.visibility</p:attrName>
                                        </p:attrNameLst>
                                      </p:cBhvr>
                                      <p:to>
                                        <p:strVal val="visible"/>
                                      </p:to>
                                    </p:set>
                                    <p:animEffect transition="in" filter="wipe(left)">
                                      <p:cBhvr>
                                        <p:cTn id="19" dur="1000"/>
                                        <p:tgtEl>
                                          <p:spTgt spid="26">
                                            <p:bg/>
                                          </p:spTgt>
                                        </p:tgtEl>
                                      </p:cBhvr>
                                    </p:animEffect>
                                  </p:childTnLst>
                                </p:cTn>
                              </p:par>
                              <p:par>
                                <p:cTn id="20" presetID="22" presetClass="entr" presetSubtype="8" fill="hold" grpId="0" nodeType="withEffect">
                                  <p:stCondLst>
                                    <p:cond delay="300"/>
                                  </p:stCondLst>
                                  <p:childTnLst>
                                    <p:set>
                                      <p:cBhvr>
                                        <p:cTn id="21" dur="1" fill="hold">
                                          <p:stCondLst>
                                            <p:cond delay="0"/>
                                          </p:stCondLst>
                                        </p:cTn>
                                        <p:tgtEl>
                                          <p:spTgt spid="26">
                                            <p:txEl>
                                              <p:pRg st="0" end="0"/>
                                            </p:txEl>
                                          </p:spTgt>
                                        </p:tgtEl>
                                        <p:attrNameLst>
                                          <p:attrName>style.visibility</p:attrName>
                                        </p:attrNameLst>
                                      </p:cBhvr>
                                      <p:to>
                                        <p:strVal val="visible"/>
                                      </p:to>
                                    </p:set>
                                    <p:animEffect transition="in" filter="wipe(left)">
                                      <p:cBhvr>
                                        <p:cTn id="22" dur="500"/>
                                        <p:tgtEl>
                                          <p:spTgt spid="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6"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chemeClr val="tx2"/>
                </a:solidFill>
              </a:rPr>
              <a:t>Thank You</a:t>
            </a:r>
            <a:endParaRPr lang="en-US" dirty="0">
              <a:solidFill>
                <a:schemeClr val="tx2"/>
              </a:solidFill>
            </a:endParaRPr>
          </a:p>
        </p:txBody>
      </p:sp>
      <p:sp>
        <p:nvSpPr>
          <p:cNvPr id="11" name="Freeform 5"/>
          <p:cNvSpPr>
            <a:spLocks noChangeAspect="1" noEditPoints="1"/>
          </p:cNvSpPr>
          <p:nvPr/>
        </p:nvSpPr>
        <p:spPr bwMode="auto">
          <a:xfrm>
            <a:off x="4526280" y="2057400"/>
            <a:ext cx="5296803" cy="4297680"/>
          </a:xfrm>
          <a:custGeom>
            <a:avLst/>
            <a:gdLst>
              <a:gd name="T0" fmla="*/ 103 w 360"/>
              <a:gd name="T1" fmla="*/ 16 h 292"/>
              <a:gd name="T2" fmla="*/ 121 w 360"/>
              <a:gd name="T3" fmla="*/ 24 h 292"/>
              <a:gd name="T4" fmla="*/ 169 w 360"/>
              <a:gd name="T5" fmla="*/ 71 h 292"/>
              <a:gd name="T6" fmla="*/ 180 w 360"/>
              <a:gd name="T7" fmla="*/ 83 h 292"/>
              <a:gd name="T8" fmla="*/ 191 w 360"/>
              <a:gd name="T9" fmla="*/ 71 h 292"/>
              <a:gd name="T10" fmla="*/ 239 w 360"/>
              <a:gd name="T11" fmla="*/ 24 h 292"/>
              <a:gd name="T12" fmla="*/ 257 w 360"/>
              <a:gd name="T13" fmla="*/ 16 h 292"/>
              <a:gd name="T14" fmla="*/ 274 w 360"/>
              <a:gd name="T15" fmla="*/ 24 h 292"/>
              <a:gd name="T16" fmla="*/ 332 w 360"/>
              <a:gd name="T17" fmla="*/ 82 h 292"/>
              <a:gd name="T18" fmla="*/ 340 w 360"/>
              <a:gd name="T19" fmla="*/ 99 h 292"/>
              <a:gd name="T20" fmla="*/ 332 w 360"/>
              <a:gd name="T21" fmla="*/ 117 h 292"/>
              <a:gd name="T22" fmla="*/ 180 w 360"/>
              <a:gd name="T23" fmla="*/ 269 h 292"/>
              <a:gd name="T24" fmla="*/ 28 w 360"/>
              <a:gd name="T25" fmla="*/ 117 h 292"/>
              <a:gd name="T26" fmla="*/ 20 w 360"/>
              <a:gd name="T27" fmla="*/ 99 h 292"/>
              <a:gd name="T28" fmla="*/ 28 w 360"/>
              <a:gd name="T29" fmla="*/ 82 h 292"/>
              <a:gd name="T30" fmla="*/ 86 w 360"/>
              <a:gd name="T31" fmla="*/ 24 h 292"/>
              <a:gd name="T32" fmla="*/ 103 w 360"/>
              <a:gd name="T33" fmla="*/ 16 h 292"/>
              <a:gd name="T34" fmla="*/ 103 w 360"/>
              <a:gd name="T35" fmla="*/ 0 h 292"/>
              <a:gd name="T36" fmla="*/ 74 w 360"/>
              <a:gd name="T37" fmla="*/ 12 h 292"/>
              <a:gd name="T38" fmla="*/ 16 w 360"/>
              <a:gd name="T39" fmla="*/ 70 h 292"/>
              <a:gd name="T40" fmla="*/ 16 w 360"/>
              <a:gd name="T41" fmla="*/ 128 h 292"/>
              <a:gd name="T42" fmla="*/ 180 w 360"/>
              <a:gd name="T43" fmla="*/ 292 h 292"/>
              <a:gd name="T44" fmla="*/ 344 w 360"/>
              <a:gd name="T45" fmla="*/ 128 h 292"/>
              <a:gd name="T46" fmla="*/ 344 w 360"/>
              <a:gd name="T47" fmla="*/ 70 h 292"/>
              <a:gd name="T48" fmla="*/ 286 w 360"/>
              <a:gd name="T49" fmla="*/ 12 h 292"/>
              <a:gd name="T50" fmla="*/ 257 w 360"/>
              <a:gd name="T51" fmla="*/ 0 h 292"/>
              <a:gd name="T52" fmla="*/ 228 w 360"/>
              <a:gd name="T53" fmla="*/ 12 h 292"/>
              <a:gd name="T54" fmla="*/ 180 w 360"/>
              <a:gd name="T55" fmla="*/ 60 h 292"/>
              <a:gd name="T56" fmla="*/ 132 w 360"/>
              <a:gd name="T57" fmla="*/ 12 h 292"/>
              <a:gd name="T58" fmla="*/ 103 w 360"/>
              <a:gd name="T59" fmla="*/ 0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0" h="292">
                <a:moveTo>
                  <a:pt x="103" y="16"/>
                </a:moveTo>
                <a:cubicBezTo>
                  <a:pt x="110" y="16"/>
                  <a:pt x="116" y="19"/>
                  <a:pt x="121" y="24"/>
                </a:cubicBezTo>
                <a:cubicBezTo>
                  <a:pt x="169" y="71"/>
                  <a:pt x="169" y="71"/>
                  <a:pt x="169" y="71"/>
                </a:cubicBezTo>
                <a:cubicBezTo>
                  <a:pt x="180" y="83"/>
                  <a:pt x="180" y="83"/>
                  <a:pt x="180" y="83"/>
                </a:cubicBezTo>
                <a:cubicBezTo>
                  <a:pt x="191" y="71"/>
                  <a:pt x="191" y="71"/>
                  <a:pt x="191" y="71"/>
                </a:cubicBezTo>
                <a:cubicBezTo>
                  <a:pt x="239" y="24"/>
                  <a:pt x="239" y="24"/>
                  <a:pt x="239" y="24"/>
                </a:cubicBezTo>
                <a:cubicBezTo>
                  <a:pt x="244" y="19"/>
                  <a:pt x="250" y="16"/>
                  <a:pt x="257" y="16"/>
                </a:cubicBezTo>
                <a:cubicBezTo>
                  <a:pt x="263" y="16"/>
                  <a:pt x="270" y="19"/>
                  <a:pt x="274" y="24"/>
                </a:cubicBezTo>
                <a:cubicBezTo>
                  <a:pt x="332" y="82"/>
                  <a:pt x="332" y="82"/>
                  <a:pt x="332" y="82"/>
                </a:cubicBezTo>
                <a:cubicBezTo>
                  <a:pt x="337" y="86"/>
                  <a:pt x="340" y="93"/>
                  <a:pt x="340" y="99"/>
                </a:cubicBezTo>
                <a:cubicBezTo>
                  <a:pt x="340" y="106"/>
                  <a:pt x="337" y="112"/>
                  <a:pt x="332" y="117"/>
                </a:cubicBezTo>
                <a:cubicBezTo>
                  <a:pt x="180" y="269"/>
                  <a:pt x="180" y="269"/>
                  <a:pt x="180" y="269"/>
                </a:cubicBezTo>
                <a:cubicBezTo>
                  <a:pt x="28" y="117"/>
                  <a:pt x="28" y="117"/>
                  <a:pt x="28" y="117"/>
                </a:cubicBezTo>
                <a:cubicBezTo>
                  <a:pt x="23" y="112"/>
                  <a:pt x="20" y="106"/>
                  <a:pt x="20" y="99"/>
                </a:cubicBezTo>
                <a:cubicBezTo>
                  <a:pt x="20" y="93"/>
                  <a:pt x="23" y="86"/>
                  <a:pt x="28" y="82"/>
                </a:cubicBezTo>
                <a:cubicBezTo>
                  <a:pt x="86" y="24"/>
                  <a:pt x="86" y="24"/>
                  <a:pt x="86" y="24"/>
                </a:cubicBezTo>
                <a:cubicBezTo>
                  <a:pt x="90" y="19"/>
                  <a:pt x="97" y="16"/>
                  <a:pt x="103" y="16"/>
                </a:cubicBezTo>
                <a:moveTo>
                  <a:pt x="103" y="0"/>
                </a:moveTo>
                <a:cubicBezTo>
                  <a:pt x="93" y="0"/>
                  <a:pt x="82" y="4"/>
                  <a:pt x="74" y="12"/>
                </a:cubicBezTo>
                <a:cubicBezTo>
                  <a:pt x="16" y="70"/>
                  <a:pt x="16" y="70"/>
                  <a:pt x="16" y="70"/>
                </a:cubicBezTo>
                <a:cubicBezTo>
                  <a:pt x="0" y="86"/>
                  <a:pt x="0" y="112"/>
                  <a:pt x="16" y="128"/>
                </a:cubicBezTo>
                <a:cubicBezTo>
                  <a:pt x="180" y="292"/>
                  <a:pt x="180" y="292"/>
                  <a:pt x="180" y="292"/>
                </a:cubicBezTo>
                <a:cubicBezTo>
                  <a:pt x="344" y="128"/>
                  <a:pt x="344" y="128"/>
                  <a:pt x="344" y="128"/>
                </a:cubicBezTo>
                <a:cubicBezTo>
                  <a:pt x="360" y="112"/>
                  <a:pt x="360" y="86"/>
                  <a:pt x="344" y="70"/>
                </a:cubicBezTo>
                <a:cubicBezTo>
                  <a:pt x="286" y="12"/>
                  <a:pt x="286" y="12"/>
                  <a:pt x="286" y="12"/>
                </a:cubicBezTo>
                <a:cubicBezTo>
                  <a:pt x="278" y="4"/>
                  <a:pt x="267" y="0"/>
                  <a:pt x="257" y="0"/>
                </a:cubicBezTo>
                <a:cubicBezTo>
                  <a:pt x="246" y="0"/>
                  <a:pt x="236" y="4"/>
                  <a:pt x="228" y="12"/>
                </a:cubicBezTo>
                <a:cubicBezTo>
                  <a:pt x="180" y="60"/>
                  <a:pt x="180" y="60"/>
                  <a:pt x="180" y="60"/>
                </a:cubicBezTo>
                <a:cubicBezTo>
                  <a:pt x="132" y="12"/>
                  <a:pt x="132" y="12"/>
                  <a:pt x="132" y="12"/>
                </a:cubicBezTo>
                <a:cubicBezTo>
                  <a:pt x="124" y="4"/>
                  <a:pt x="114" y="0"/>
                  <a:pt x="103" y="0"/>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 xmlns:p14="http://schemas.microsoft.com/office/powerpoint/2010/main" val="308288589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CVS_Health_PPT_EVENT_Template_v02">
  <a:themeElements>
    <a:clrScheme name="Event Template">
      <a:dk1>
        <a:sysClr val="windowText" lastClr="000000"/>
      </a:dk1>
      <a:lt1>
        <a:sysClr val="window" lastClr="FFFFFF"/>
      </a:lt1>
      <a:dk2>
        <a:srgbClr val="CC0000"/>
      </a:dk2>
      <a:lt2>
        <a:srgbClr val="E1E1E1"/>
      </a:lt2>
      <a:accent1>
        <a:srgbClr val="7FBDEB"/>
      </a:accent1>
      <a:accent2>
        <a:srgbClr val="646464"/>
      </a:accent2>
      <a:accent3>
        <a:srgbClr val="A7CE39"/>
      </a:accent3>
      <a:accent4>
        <a:srgbClr val="37BAAB"/>
      </a:accent4>
      <a:accent5>
        <a:srgbClr val="003C54"/>
      </a:accent5>
      <a:accent6>
        <a:srgbClr val="ABABAB"/>
      </a:accent6>
      <a:hlink>
        <a:srgbClr val="37BAAB"/>
      </a:hlink>
      <a:folHlink>
        <a:srgbClr val="ABABAB"/>
      </a:folHlink>
    </a:clrScheme>
    <a:fontScheme name="Even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C0000"/>
        </a:solidFill>
        <a:ln>
          <a:noFill/>
          <a:miter lim="800000"/>
        </a:ln>
        <a:effectLst/>
      </a:spPr>
      <a:bodyPr rtlCol="0" anchor="ctr"/>
      <a:lstStyle>
        <a:defPPr algn="ctr">
          <a:defRPr sz="2200" b="1" dirty="0" smtClean="0">
            <a:solidFill>
              <a:schemeClr val="bg1"/>
            </a:solidFill>
          </a:defRPr>
        </a:defPPr>
      </a:lstStyle>
      <a:style>
        <a:lnRef idx="1">
          <a:schemeClr val="accent1"/>
        </a:lnRef>
        <a:fillRef idx="3">
          <a:schemeClr val="accent1"/>
        </a:fillRef>
        <a:effectRef idx="2">
          <a:schemeClr val="accent1"/>
        </a:effectRef>
        <a:fontRef idx="minor">
          <a:schemeClr val="lt1"/>
        </a:fontRef>
      </a:style>
    </a:spDef>
    <a:lnDef>
      <a:spPr bwMode="gray">
        <a:ln w="101600" cmpd="sng">
          <a:solidFill>
            <a:schemeClr val="bg1">
              <a:lumMod val="65000"/>
            </a:schemeClr>
          </a:solidFill>
          <a:miter lim="800000"/>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2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CVS_Health_PPT_EVENT_Template_v02.potx</Template>
  <TotalTime>0</TotalTime>
  <Words>392</Words>
  <Application>Microsoft Office PowerPoint</Application>
  <PresentationFormat>On-screen Show (4:3)</PresentationFormat>
  <Paragraphs>97</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CVS_Health_PPT_EVENT_Template_v02</vt:lpstr>
      <vt:lpstr>Why are the Costs of Medications Increasing and What Can Be Done About It?</vt:lpstr>
      <vt:lpstr>The data show that drug costs increased substantially in 2014 into 2015</vt:lpstr>
      <vt:lpstr>Double digit inflation in 2014 was driven by a number of factors</vt:lpstr>
      <vt:lpstr>Detailed analysis of 2015 reveals some moderation and key targets for controlling costs</vt:lpstr>
      <vt:lpstr>Expensive PCSK9 inhibitors vs. Inexpensive Statin therapy</vt:lpstr>
      <vt:lpstr>Lowering net cost is only half the story;  improving care can matter more</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2014-08-27T19:40:59Z</dcterms:created>
  <dcterms:modified xsi:type="dcterms:W3CDTF">2016-04-11T17:29:41Z</dcterms:modified>
</cp:coreProperties>
</file>